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01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88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3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181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2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22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9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5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347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948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7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นิติกรรม - สัญญา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41070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ฎ.2711/2544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3200" dirty="0"/>
              <a:t>โจทก์จำเลยเจตนาทำสัญญาขายฝากที่ดินพิพาทไม่มีเจตนาที่จะผูกพันตามสัญญาขายที่ดินพิพาทที่ทำกันไว้ สัญญาขายที่ดินดังกล่าวจึงเป็นการแสดงเจตนาลวงโดยสมรู้กันระหว่างโจทก์จำเลย ตกเป็นโมฆะ ตามประมวลกฎหมายแพ่งและพาณิชย์ มาตรา 155 วรรคหนึ่ง ส่วนสัญญาขายฝากที่ถูกอำพรางไว้โดยสัญญาขายก็ตกเป็นโมฆะเช่นเดียวกัน เนื่องจากไม่ได้จดทะเบียนต่อพนักงานเจ้าหน้าที่ตามมาตรา 155 วรรคสอง และมาตรา 152 </a:t>
            </a:r>
            <a:r>
              <a:rPr lang="th-TH" sz="3200" b="1" dirty="0"/>
              <a:t>เมื่อสัญญาทั้งสองฉบับต่างตกเป็นโมฆะ โจทก์จำเลยต้องกลับคืนสู่ฐานะเดิม </a:t>
            </a:r>
            <a:r>
              <a:rPr lang="th-TH" sz="3200" dirty="0"/>
              <a:t>กรณีต้องบังคับตามบทบัญญัติว่าด้วย</a:t>
            </a:r>
            <a:r>
              <a:rPr lang="th-TH" sz="3200" b="1" dirty="0"/>
              <a:t>ลาภมิควรได้ </a:t>
            </a:r>
            <a:r>
              <a:rPr lang="th-TH" sz="3200" dirty="0"/>
              <a:t>โดยโจทก์ต้องคืนเงินให้จำเลย จำเลยต้องคืนที่ดินพิพาทให้โจทก์</a:t>
            </a:r>
          </a:p>
        </p:txBody>
      </p:sp>
    </p:spTree>
    <p:extLst>
      <p:ext uri="{BB962C8B-B14F-4D97-AF65-F5344CB8AC3E}">
        <p14:creationId xmlns:p14="http://schemas.microsoft.com/office/powerpoint/2010/main" val="2362379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เจตนาซ่อนเร้น </a:t>
            </a:r>
            <a:r>
              <a:rPr lang="en-US" b="1" dirty="0"/>
              <a:t>:</a:t>
            </a:r>
            <a:r>
              <a:rPr lang="th-TH" b="1" dirty="0"/>
              <a:t> เจตนาลวงต่างกันอย่างไร?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b="1" dirty="0"/>
              <a:t>เจตนาซ่อนเร้น </a:t>
            </a:r>
            <a:r>
              <a:rPr lang="en-US" sz="3200" dirty="0"/>
              <a:t>: </a:t>
            </a:r>
            <a:r>
              <a:rPr lang="th-TH" sz="3200" dirty="0"/>
              <a:t> ผู้ทำนิติกรรม แสดงเจตนาออกมา</a:t>
            </a:r>
            <a:r>
              <a:rPr lang="th-TH" sz="3200" b="1" dirty="0"/>
              <a:t>ไม่ตรงกับเจตนาที่แท้จริงในใจ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b="1" dirty="0"/>
              <a:t>เจตนาลวง </a:t>
            </a:r>
            <a:r>
              <a:rPr lang="en-US" sz="3200" dirty="0"/>
              <a:t>: </a:t>
            </a:r>
            <a:r>
              <a:rPr lang="th-TH" sz="3200" dirty="0"/>
              <a:t>คู่กรณีทั้ง 2 ฝ่าย</a:t>
            </a:r>
            <a:r>
              <a:rPr lang="th-TH" sz="3200" b="1" dirty="0"/>
              <a:t>สมรู้กัน</a:t>
            </a:r>
            <a:r>
              <a:rPr lang="th-TH" sz="3200" dirty="0"/>
              <a:t>แสดงนิติกรรมที่ไม่ตรงกับเจตนาที่แท้จริง เพื่อหลอก</a:t>
            </a:r>
          </a:p>
          <a:p>
            <a:pPr marL="0" indent="0">
              <a:buNone/>
            </a:pPr>
            <a:r>
              <a:rPr lang="th-TH" sz="3200" dirty="0"/>
              <a:t>               บุคคลภายนอก</a:t>
            </a:r>
          </a:p>
          <a:p>
            <a:pPr marL="0" indent="0">
              <a:buNone/>
            </a:pPr>
            <a:endParaRPr lang="th-TH" sz="3200" dirty="0"/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b="1" dirty="0"/>
              <a:t>ผล </a:t>
            </a:r>
            <a:r>
              <a:rPr lang="en-US" sz="3200" dirty="0"/>
              <a:t>: </a:t>
            </a:r>
            <a:r>
              <a:rPr lang="th-TH" sz="3200" dirty="0"/>
              <a:t>นิติกรรมตกเป็น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 </a:t>
            </a:r>
            <a:r>
              <a:rPr lang="th-TH" sz="3200" dirty="0"/>
              <a:t>ทั้งคู่</a:t>
            </a:r>
          </a:p>
        </p:txBody>
      </p:sp>
    </p:spTree>
    <p:extLst>
      <p:ext uri="{BB962C8B-B14F-4D97-AF65-F5344CB8AC3E}">
        <p14:creationId xmlns:p14="http://schemas.microsoft.com/office/powerpoint/2010/main" val="134525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สำคัญผิด (ม.</a:t>
            </a:r>
            <a:r>
              <a:rPr lang="en-US" b="1" dirty="0"/>
              <a:t>156, 157, 158</a:t>
            </a:r>
            <a:r>
              <a:rPr lang="th-TH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คือ การที่ผู้ทำนิติกรรมแสดงเจตนาออกมาไม่ตรงกับเจตนาในใจที่แท้จริง โดย</a:t>
            </a:r>
            <a:r>
              <a:rPr lang="th-TH" sz="3200" b="1" dirty="0"/>
              <a:t>ผู้ทำนิติกรรม “ไม่รู้” ตัว </a:t>
            </a:r>
          </a:p>
          <a:p>
            <a:r>
              <a:rPr lang="th-TH" sz="3200" b="1" dirty="0"/>
              <a:t> สังเกต </a:t>
            </a:r>
            <a:r>
              <a:rPr lang="en-US" sz="3200" b="1" dirty="0"/>
              <a:t>: </a:t>
            </a:r>
            <a:r>
              <a:rPr lang="th-TH" sz="3200" b="1" dirty="0"/>
              <a:t>หากผู้ทำนิติกรรมแสดงเจตนาโดย “รู้” อยู่ว่าเจตนาดังกล่าวไม่ตรงกับเจตนาในใจ จะเป็นเรื่อง “เจตนาซ่อนเร้น” ตาม ม.154</a:t>
            </a:r>
          </a:p>
        </p:txBody>
      </p:sp>
    </p:spTree>
    <p:extLst>
      <p:ext uri="{BB962C8B-B14F-4D97-AF65-F5344CB8AC3E}">
        <p14:creationId xmlns:p14="http://schemas.microsoft.com/office/powerpoint/2010/main" val="522909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สำคัญผิดในสิ่งซึ่งเป็นสาระสำคัญของนิติกรรม (ม.</a:t>
            </a:r>
            <a:r>
              <a:rPr lang="en-US" b="1" dirty="0"/>
              <a:t>156</a:t>
            </a:r>
            <a:r>
              <a:rPr lang="th-TH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สิ่งที่เป็นสาระสำคัญแห่งนิติกรรม </a:t>
            </a:r>
            <a:r>
              <a:rPr lang="th-TH" sz="3200" dirty="0"/>
              <a:t>หมายถึง สิ่งที่</a:t>
            </a:r>
            <a:r>
              <a:rPr lang="th-TH" sz="3200" b="1" dirty="0"/>
              <a:t>จำเป็นจะต้องมี</a:t>
            </a:r>
            <a:r>
              <a:rPr lang="th-TH" sz="3200" dirty="0"/>
              <a:t>ในนิติกรรมนั้น ถ้านิติกรรมนั้นไม่มีสิ่งนั้นแล้วก็จะไม่เกิดเป็นนิติกรรมขึ้นมาได้</a:t>
            </a:r>
          </a:p>
          <a:p>
            <a:r>
              <a:rPr lang="th-TH" sz="3200" b="1" dirty="0"/>
              <a:t> สิ่งที่เป็นสาระสำคัญแห่งนิติกรรม </a:t>
            </a:r>
            <a:r>
              <a:rPr lang="th-TH" sz="3200" dirty="0"/>
              <a:t>ได้แก่ (ม.156 ว.สอง)</a:t>
            </a:r>
          </a:p>
          <a:p>
            <a:pPr marL="0" indent="0">
              <a:buNone/>
            </a:pPr>
            <a:r>
              <a:rPr lang="th-TH" sz="3200" dirty="0"/>
              <a:t>	2.1 ลักษณะของนิติกรรม</a:t>
            </a:r>
          </a:p>
          <a:p>
            <a:pPr marL="0" indent="0">
              <a:buNone/>
            </a:pPr>
            <a:r>
              <a:rPr lang="th-TH" sz="3200" dirty="0"/>
              <a:t>	2.2 ตัวบุคคลซึ่งเป็นคู่กรณีแห่งนิติกรรม</a:t>
            </a:r>
          </a:p>
          <a:p>
            <a:pPr marL="0" indent="0">
              <a:buNone/>
            </a:pPr>
            <a:r>
              <a:rPr lang="th-TH" sz="3200" dirty="0"/>
              <a:t>	2.3 ทรัพย์ซึ่งเป็นวัตถุแห่งนิติกรรม</a:t>
            </a:r>
          </a:p>
          <a:p>
            <a:pPr marL="0" indent="0">
              <a:buNone/>
            </a:pPr>
            <a:r>
              <a:rPr lang="th-TH" sz="3200" dirty="0"/>
              <a:t>	2.4 กรณีอื่นๆ ตามแนวคำพิพากษาฎีกา</a:t>
            </a:r>
          </a:p>
          <a:p>
            <a:pPr marL="0" indent="0">
              <a:buNone/>
            </a:pPr>
            <a:r>
              <a:rPr lang="th-TH" sz="3200" b="1" dirty="0"/>
              <a:t>หมายเหตุ </a:t>
            </a:r>
            <a:r>
              <a:rPr lang="th-TH" sz="3200" dirty="0"/>
              <a:t>: สาระสำคัญแห่งนิติกรรม ตาม ม.156 ว.สอง เป็นเพียงตัวอย่างเท่านั้น เพราะ</a:t>
            </a:r>
            <a:r>
              <a:rPr lang="th-TH" sz="3200" b="1" dirty="0"/>
              <a:t>ในตัวบทใช้คำว่า “เป็นต้น”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994534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สาระสำคัญของนิติกรรม </a:t>
            </a:r>
            <a:r>
              <a:rPr lang="en-US" b="1" dirty="0"/>
              <a:t>: </a:t>
            </a:r>
            <a:r>
              <a:rPr lang="th-TH" b="1" dirty="0"/>
              <a:t>ลักษณะของนิติกรรม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คือ การสำคัญผิดใน</a:t>
            </a:r>
            <a:r>
              <a:rPr lang="th-TH" sz="3200" b="1" dirty="0"/>
              <a:t>ชนิดหรือประเภท</a:t>
            </a:r>
            <a:r>
              <a:rPr lang="th-TH" sz="3200" dirty="0"/>
              <a:t>ของนิติกรรม</a:t>
            </a:r>
          </a:p>
          <a:p>
            <a:r>
              <a:rPr lang="th-TH" sz="3200" dirty="0"/>
              <a:t> ผู้แสดงเจตนาทำนิติกรรมตั้งใจจะทำนิติกรรมอย่างหนึ่ง แต่เมื่อได้แสดงเจตนาออกมาแล้ว กลายเป็นว่าเขาได้แสดงเจตนาทำนิติกรรมอีกอย่างหนึ่ง ซึ่งไม่ใช่นิติกรรมที่ตั้งใจจะทำ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ผล</a:t>
            </a:r>
            <a:r>
              <a:rPr lang="th-TH" sz="3200" dirty="0"/>
              <a:t> </a:t>
            </a:r>
            <a:r>
              <a:rPr lang="en-US" sz="3200" dirty="0"/>
              <a:t>: </a:t>
            </a:r>
            <a:r>
              <a:rPr lang="th-TH" sz="3200" dirty="0"/>
              <a:t>นิติกรรมตกเป็น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</a:t>
            </a:r>
          </a:p>
          <a:p>
            <a:r>
              <a:rPr lang="th-TH" sz="3200" dirty="0"/>
              <a:t> เช่น ต้องการทำสัญญาเช่าที่ดิน แต่กลับไปทำสัญญาขายที่ดิน สัญญาขายที่ดินตกเป็นโมฆะ ตาม ม.156 ว.แรก </a:t>
            </a:r>
          </a:p>
        </p:txBody>
      </p:sp>
    </p:spTree>
    <p:extLst>
      <p:ext uri="{BB962C8B-B14F-4D97-AF65-F5344CB8AC3E}">
        <p14:creationId xmlns:p14="http://schemas.microsoft.com/office/powerpoint/2010/main" val="2050405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ฎ.1542/2498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โจทก์พิมพ์ลายนิ้วมือในเอกสารฉบับหนึ่ง โดย</a:t>
            </a:r>
            <a:r>
              <a:rPr lang="th-TH" sz="3200" b="1" dirty="0"/>
              <a:t>เข้าใจว่า</a:t>
            </a:r>
            <a:r>
              <a:rPr lang="th-TH" sz="3200" dirty="0"/>
              <a:t>เป็น</a:t>
            </a:r>
            <a:r>
              <a:rPr lang="th-TH" sz="3200" b="1" dirty="0"/>
              <a:t>หนังสือขอออกโฉนดที่ดิน </a:t>
            </a:r>
            <a:r>
              <a:rPr lang="th-TH" sz="3200" dirty="0"/>
              <a:t>ปรากฏว่าเป็น</a:t>
            </a:r>
            <a:r>
              <a:rPr lang="th-TH" sz="3200" b="1" dirty="0"/>
              <a:t>หนังสือยอมแบ่งที่นาให้จำเลย </a:t>
            </a:r>
            <a:r>
              <a:rPr lang="th-TH" sz="3200" dirty="0"/>
              <a:t>ศาลฎีกาวินิจฉัยว่า สัญญายอมแบ่งที่นานั้นเป็น</a:t>
            </a:r>
            <a:r>
              <a:rPr lang="th-TH" sz="3200" b="1" dirty="0"/>
              <a:t>โมฆะ</a:t>
            </a:r>
            <a:r>
              <a:rPr lang="th-TH" sz="3200" dirty="0"/>
              <a:t> เพราะไม่ใช่นิติกรรมที่โจทก์เจตนากระทำ โจทก์สำคัญผิดในลักษณะของนิติกรรม</a:t>
            </a:r>
          </a:p>
        </p:txBody>
      </p:sp>
    </p:spTree>
    <p:extLst>
      <p:ext uri="{BB962C8B-B14F-4D97-AF65-F5344CB8AC3E}">
        <p14:creationId xmlns:p14="http://schemas.microsoft.com/office/powerpoint/2010/main" val="3766486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ความสำคัญผิดที่เกิดจากการถูกหลอก (กลฉ้อฉล)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/>
              <a:t> </a:t>
            </a:r>
            <a:r>
              <a:rPr lang="th-TH" sz="3600" b="1" dirty="0"/>
              <a:t>ปัญหา : </a:t>
            </a:r>
            <a:r>
              <a:rPr lang="th-TH" sz="3600" dirty="0"/>
              <a:t>หากการสำคัญผิดเกิดจากการถูกหลอก จะเป็นกรณีตาม ม.156 หรือ ม.159</a:t>
            </a:r>
            <a:endParaRPr lang="th-TH" sz="3600" b="1" dirty="0"/>
          </a:p>
          <a:p>
            <a:r>
              <a:rPr lang="th-TH" sz="3600" b="1" dirty="0"/>
              <a:t> - สำคัญผิดในลักษณะของนิติกรรม ม.156 &gt; โมฆะ</a:t>
            </a:r>
          </a:p>
          <a:p>
            <a:r>
              <a:rPr lang="th-TH" sz="3600" b="1" dirty="0"/>
              <a:t> - กลฉ้อฉล ม.159 &gt; โมฆียะ</a:t>
            </a:r>
          </a:p>
          <a:p>
            <a:pPr marL="0" indent="0">
              <a:buNone/>
            </a:pPr>
            <a:endParaRPr lang="th-TH" sz="3600" b="1" dirty="0"/>
          </a:p>
          <a:p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2461950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ฎ.8755/2551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ถ้าเป็นเรื่องที่</a:t>
            </a:r>
            <a:r>
              <a:rPr lang="th-TH" sz="3200" b="1" dirty="0"/>
              <a:t>แต่เดิมผู้แสดงเจตนาไม่เคยมีเจตนาจะทำนิติกรรม </a:t>
            </a:r>
            <a:r>
              <a:rPr lang="th-TH" sz="3200" dirty="0"/>
              <a:t>แล้วจำเลยมาหลอกให้ทำนิติกรรมอย่างใดอย่างหนึ่งขึ้น </a:t>
            </a:r>
            <a:r>
              <a:rPr lang="th-TH" sz="3200" b="1" dirty="0"/>
              <a:t>จะเป็นเรื่องกลฉ้อฉล ตาม ม.159 </a:t>
            </a:r>
            <a:r>
              <a:rPr lang="th-TH" sz="3200" dirty="0"/>
              <a:t>แต่หากเป็นเรื่องที่คู่กรณี</a:t>
            </a:r>
            <a:r>
              <a:rPr lang="th-TH" sz="3200" b="1" dirty="0"/>
              <a:t>มีเจตนาจะทำนิติกรรมอย่างหนึ่งอย่างใดอยู่แล้ว</a:t>
            </a:r>
            <a:r>
              <a:rPr lang="th-TH" sz="3200" dirty="0"/>
              <a:t> แต่จำเลยมาหลอกให้ทำนิติกรรมอีกชนิดหนึ่ง </a:t>
            </a:r>
            <a:r>
              <a:rPr lang="th-TH" sz="3200" b="1" dirty="0"/>
              <a:t>ถือเป็นเรื่องสำคัญผิดในลักษณะของนิติกรรม</a:t>
            </a:r>
            <a:r>
              <a:rPr lang="th-TH" sz="3200" dirty="0"/>
              <a:t> นิติกรรมจึงเป็นโมฆะ ตาม ม.156 </a:t>
            </a:r>
          </a:p>
        </p:txBody>
      </p:sp>
    </p:spTree>
    <p:extLst>
      <p:ext uri="{BB962C8B-B14F-4D97-AF65-F5344CB8AC3E}">
        <p14:creationId xmlns:p14="http://schemas.microsoft.com/office/powerpoint/2010/main" val="1008406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ฎ.1237/2554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ผู้ตาย</a:t>
            </a:r>
            <a:r>
              <a:rPr lang="th-TH" sz="3200" b="1" dirty="0"/>
              <a:t>ไม่ได้มีเจตนา</a:t>
            </a:r>
            <a:r>
              <a:rPr lang="th-TH" sz="3200" dirty="0"/>
              <a:t>ทำพินัยกรรม แต่</a:t>
            </a:r>
            <a:r>
              <a:rPr lang="th-TH" sz="3200" b="1" dirty="0"/>
              <a:t>จำเลยหลอก</a:t>
            </a:r>
            <a:r>
              <a:rPr lang="th-TH" sz="3200" dirty="0"/>
              <a:t>ให้ลงลายพิมพ์นิ้วมือในพินัยกรรมขณะนอนป่วยอยู่ในโรงพยาบาล โดยหลอกว่าเป็นหนังสือมอบอำนาจขอรับเงินเวนคืนที่ดิน พินัยกรรมจึงเสียเปล่า เป็นโมฆะ เพราะ</a:t>
            </a:r>
            <a:r>
              <a:rPr lang="th-TH" sz="3200" b="1" dirty="0"/>
              <a:t>เป็นการสำคัญผิดในลักษณะของพินัยกรรม </a:t>
            </a:r>
            <a:r>
              <a:rPr lang="th-TH" sz="3200" dirty="0"/>
              <a:t>ตาม ม.156</a:t>
            </a:r>
          </a:p>
        </p:txBody>
      </p:sp>
    </p:spTree>
    <p:extLst>
      <p:ext uri="{BB962C8B-B14F-4D97-AF65-F5344CB8AC3E}">
        <p14:creationId xmlns:p14="http://schemas.microsoft.com/office/powerpoint/2010/main" val="527669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การสำคัญผิดในตัวบุคคลซึ่งเป็นคู่กรณีแห่งนิติกรรม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ผู้แสดงเจตนาทำนิติกรรม</a:t>
            </a:r>
            <a:r>
              <a:rPr lang="th-TH" sz="3200" b="1" dirty="0"/>
              <a:t>ตั้งใจ</a:t>
            </a:r>
            <a:r>
              <a:rPr lang="th-TH" sz="3200" dirty="0"/>
              <a:t>จะแสดงเจตนาทำนิติกรรมกับบุคคลคนหนึ่ง แต่ว่าเมื่อ</a:t>
            </a:r>
            <a:r>
              <a:rPr lang="th-TH" sz="3200" b="1" dirty="0"/>
              <a:t>แสดงเจตนา</a:t>
            </a:r>
            <a:r>
              <a:rPr lang="th-TH" sz="3200" dirty="0"/>
              <a:t>ทำนิติกรรมจริงๆ แล้ว กลายเป็นว่า</a:t>
            </a:r>
            <a:r>
              <a:rPr lang="th-TH" sz="3200" b="1" dirty="0"/>
              <a:t>ได้แสดงเจตนาทำนิติกรรมกับบุคคลอีกคนหนึ่ง </a:t>
            </a:r>
            <a:r>
              <a:rPr lang="th-TH" sz="3200" dirty="0"/>
              <a:t>โดยผู้แสดงเจตนา</a:t>
            </a:r>
            <a:r>
              <a:rPr lang="th-TH" sz="3200" b="1" dirty="0"/>
              <a:t>เข้าใจผิด</a:t>
            </a:r>
            <a:r>
              <a:rPr lang="th-TH" sz="3200" dirty="0"/>
              <a:t>คิดว่าบุคคลที่ตนได้แสดงเจตนาทำนิติกรรมด้วยนั้น เป็นบุคคลคนเดียวกันกับบุคคลที่ตนมีเจตนาในใจที่จะทำนิติกรรมด้วย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สังเกต </a:t>
            </a:r>
            <a:r>
              <a:rPr lang="en-US" sz="3200" dirty="0"/>
              <a:t>: </a:t>
            </a:r>
            <a:r>
              <a:rPr lang="th-TH" sz="3200" dirty="0"/>
              <a:t>คู่กรณีในการทำนิติกรรม ถือเป็น สาระสำคัญของนิติกรรม</a:t>
            </a:r>
          </a:p>
          <a:p>
            <a:r>
              <a:rPr lang="th-TH" sz="3200" b="1" dirty="0"/>
              <a:t> ผล </a:t>
            </a:r>
            <a:r>
              <a:rPr lang="en-US" sz="3200" b="1" dirty="0"/>
              <a:t>: </a:t>
            </a:r>
            <a:r>
              <a:rPr lang="th-TH" sz="3200" dirty="0"/>
              <a:t>นิติกรรมตกเป็น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</a:t>
            </a:r>
          </a:p>
        </p:txBody>
      </p:sp>
    </p:spTree>
    <p:extLst>
      <p:ext uri="{BB962C8B-B14F-4D97-AF65-F5344CB8AC3E}">
        <p14:creationId xmlns:p14="http://schemas.microsoft.com/office/powerpoint/2010/main" val="352375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กระชอนนิติกรรม (ม.</a:t>
            </a:r>
            <a:r>
              <a:rPr lang="en-US" b="1" dirty="0"/>
              <a:t>149</a:t>
            </a:r>
            <a:r>
              <a:rPr lang="th-TH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/>
              <a:t> เจตนา</a:t>
            </a:r>
          </a:p>
          <a:p>
            <a:r>
              <a:rPr lang="th-TH" sz="4800" dirty="0"/>
              <a:t> วัตถุประสงค์</a:t>
            </a:r>
          </a:p>
          <a:p>
            <a:r>
              <a:rPr lang="th-TH" sz="4800" dirty="0"/>
              <a:t> แบบ</a:t>
            </a:r>
          </a:p>
          <a:p>
            <a:r>
              <a:rPr lang="th-TH" sz="4800" dirty="0"/>
              <a:t> ความสามารถ</a:t>
            </a:r>
          </a:p>
          <a:p>
            <a:endParaRPr lang="th-TH" sz="6000" dirty="0"/>
          </a:p>
        </p:txBody>
      </p:sp>
    </p:spTree>
    <p:extLst>
      <p:ext uri="{BB962C8B-B14F-4D97-AF65-F5344CB8AC3E}">
        <p14:creationId xmlns:p14="http://schemas.microsoft.com/office/powerpoint/2010/main" val="1307025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หลักเกณฑ์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ตัวบุคคลที่เป็นคู่กรณีต้องเป็นสาระสำคัญในการทำนิติกรรม </a:t>
            </a:r>
            <a:r>
              <a:rPr lang="th-TH" sz="3200" dirty="0"/>
              <a:t>นิติกรรมจึงจะตกเป็น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</a:t>
            </a:r>
          </a:p>
          <a:p>
            <a:pPr marL="0" indent="0">
              <a:buNone/>
            </a:pPr>
            <a:r>
              <a:rPr lang="th-TH" sz="3200" b="1" dirty="0">
                <a:solidFill>
                  <a:srgbClr val="FF0000"/>
                </a:solidFill>
              </a:rPr>
              <a:t>   </a:t>
            </a:r>
            <a:r>
              <a:rPr lang="th-TH" sz="3200" dirty="0"/>
              <a:t>เช่น ต้องการทำนิติกรรมกับบริษัท แต่กลับไปทำนิติกรรมกับผู้ไม่มีอำนาจทำการแทนบริษัท, </a:t>
            </a:r>
          </a:p>
          <a:p>
            <a:pPr marL="0" indent="0">
              <a:buNone/>
            </a:pPr>
            <a:r>
              <a:rPr lang="th-TH" sz="3200" dirty="0"/>
              <a:t>   ทำสัญญาซื้อที่ดินจากบุคคลผู้ที่ไม่ใช่เจ้าของหรือไม่ใช่ผู้มีสิทธิครอบครองในที่ดิน</a:t>
            </a:r>
          </a:p>
          <a:p>
            <a:r>
              <a:rPr lang="th-TH" sz="3200" dirty="0"/>
              <a:t> ดังนี้ ถ้าตัวบุคคลที่เป็นคู่กรณีไม่ใช่สาระสำคัญ นิติกรรมนั้น </a:t>
            </a:r>
            <a:r>
              <a:rPr lang="th-TH" sz="3200" b="1" dirty="0"/>
              <a:t>“สมบูรณ์” </a:t>
            </a:r>
            <a:r>
              <a:rPr lang="th-TH" sz="3200" dirty="0"/>
              <a:t>เพราะแม้จะมีการสำคัญผิดในตัวบุคคลที่เป็นคู่กรณีในการทำนิติกรรม การสำคัญผิดนี้ก็ถือไม่ได้ว่าเป็นการสำคัญผิดในสิ่งที่เป็นสาระสำคัญของนิติกรรม </a:t>
            </a:r>
          </a:p>
          <a:p>
            <a:pPr lvl="1"/>
            <a:endParaRPr lang="th-TH" sz="3000" dirty="0"/>
          </a:p>
        </p:txBody>
      </p:sp>
    </p:spTree>
    <p:extLst>
      <p:ext uri="{BB962C8B-B14F-4D97-AF65-F5344CB8AC3E}">
        <p14:creationId xmlns:p14="http://schemas.microsoft.com/office/powerpoint/2010/main" val="2656044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การสำคัญผิดในทรัพย์สินซึ่งเป็นวัตถุแห่งนิติกรรม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200" dirty="0"/>
              <a:t> หมายถึง การสำคัญผิดในตัว</a:t>
            </a:r>
            <a:r>
              <a:rPr lang="th-TH" sz="3200" b="1" dirty="0"/>
              <a:t>ทรัพย์สินที่เป็นวัตถุของนิติกรรม</a:t>
            </a:r>
            <a:r>
              <a:rPr lang="th-TH" sz="3200" dirty="0"/>
              <a:t>ที่ต้อง </a:t>
            </a:r>
            <a:r>
              <a:rPr lang="th-TH" sz="3200" b="1" dirty="0"/>
              <a:t>“ส่งมอบ” </a:t>
            </a:r>
            <a:r>
              <a:rPr lang="th-TH" sz="3200" dirty="0"/>
              <a:t>แก่กัน 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b="1" dirty="0"/>
              <a:t>สังเกต </a:t>
            </a:r>
            <a:r>
              <a:rPr lang="en-US" sz="3200" dirty="0"/>
              <a:t>: </a:t>
            </a:r>
            <a:r>
              <a:rPr lang="th-TH" sz="3200" dirty="0"/>
              <a:t>ทรัพย์สินที่เป็นวัตถุของนิติกรรม เป็นสาระสำคัญของนิติกรรม </a:t>
            </a:r>
          </a:p>
          <a:p>
            <a:pPr marL="0" indent="0">
              <a:buNone/>
            </a:pPr>
            <a:r>
              <a:rPr lang="th-TH" sz="3200" b="1" dirty="0"/>
              <a:t> ผล </a:t>
            </a:r>
            <a:r>
              <a:rPr lang="en-US" sz="3200" dirty="0"/>
              <a:t>: </a:t>
            </a:r>
            <a:r>
              <a:rPr lang="th-TH" sz="3200" dirty="0"/>
              <a:t>นิติกรรมตกเป็น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</a:t>
            </a:r>
          </a:p>
          <a:p>
            <a:r>
              <a:rPr lang="th-TH" sz="3200" b="1" dirty="0">
                <a:solidFill>
                  <a:srgbClr val="FF0000"/>
                </a:solidFill>
              </a:rPr>
              <a:t> </a:t>
            </a:r>
            <a:r>
              <a:rPr lang="th-TH" sz="3200" dirty="0"/>
              <a:t>เช่น โอนที่ดินสลับแปลงกัน, ทำสัญญาซื้อที่ดินที่เข้าใจว่าเป็นที่ดินที่ซื้อขายกันได้ แต่กลับเป็นที่ดินสาธารณสมบัติของแผ่นดินที่ห้ามโอน </a:t>
            </a:r>
          </a:p>
          <a:p>
            <a:r>
              <a:rPr lang="th-TH" sz="3200" b="1" dirty="0">
                <a:solidFill>
                  <a:srgbClr val="FF0000"/>
                </a:solidFill>
              </a:rPr>
              <a:t> </a:t>
            </a:r>
            <a:r>
              <a:rPr lang="th-TH" sz="3200" b="1" dirty="0"/>
              <a:t>หมายเหตุ : </a:t>
            </a:r>
            <a:r>
              <a:rPr lang="th-TH" sz="3200" dirty="0"/>
              <a:t>ม.173 เป็นเรื่องนิติกรรมที่ตกเป็นโมฆะ </a:t>
            </a:r>
            <a:r>
              <a:rPr lang="th-TH" sz="3200" b="1" dirty="0"/>
              <a:t>สามารถแยกออกจากส่วนที่ไม่เป็นโมฆะได้ </a:t>
            </a:r>
            <a:r>
              <a:rPr lang="th-TH" sz="3200" dirty="0"/>
              <a:t>ส่วนที่ไม่เป็นโมฆะจึงมีผลสมบูรณ์</a:t>
            </a:r>
          </a:p>
        </p:txBody>
      </p:sp>
    </p:spTree>
    <p:extLst>
      <p:ext uri="{BB962C8B-B14F-4D97-AF65-F5344CB8AC3E}">
        <p14:creationId xmlns:p14="http://schemas.microsoft.com/office/powerpoint/2010/main" val="2920287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การสำคัญผิดในคุณสมบัติของบุคคลหรือทรัพย์สิน (ม.157)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เป็นกรณีที่ผู้แสดงเจตนานั้นต้องการจะแสดงเจตนากับบุคคลไหนเขาก็ได้แสดงเจตนากับบุคคลนั้น, ต้องการแสดงเจตนาเกี่ยวกับทรัพย์สินไหนเขาก็ได้แสดงเจตนากับทรัพย์สินนั้นโดยถูกต้อง เพียงแต่ว่าเขา</a:t>
            </a:r>
            <a:r>
              <a:rPr lang="th-TH" sz="3200" b="1" dirty="0"/>
              <a:t>สำคัญผิดว่าบุคคลหรือทรัพย์สินที่เขาได้แสดงเจตนาไปนั้นมีคุณสมบัติอย่างใดอย่างหนึ่งซึ่งไม่ถูกต้องตรงกับความจริง </a:t>
            </a:r>
            <a:r>
              <a:rPr lang="th-TH" sz="3200" b="1" dirty="0">
                <a:solidFill>
                  <a:srgbClr val="FF0000"/>
                </a:solidFill>
              </a:rPr>
              <a:t>และ</a:t>
            </a:r>
            <a:r>
              <a:rPr lang="th-TH" sz="3200" b="1" dirty="0"/>
              <a:t>คุณสมบัติอันนั้นถ้าตามปกติถือว่าเป็นสาระสำคัญ </a:t>
            </a:r>
            <a:r>
              <a:rPr lang="th-TH" sz="3200" dirty="0"/>
              <a:t>เพราะหากเขาไม่สำคัญผิดอย่างนั้นแล้วเขาก็จะไม่ได้ทำนิติกรรมอันนั้น ถือว่าการแสดงเจตนาที่เกิดจากความสำคัญผิดเช่นนี้เป็น </a:t>
            </a:r>
            <a:r>
              <a:rPr lang="th-TH" sz="3200" b="1" dirty="0">
                <a:solidFill>
                  <a:srgbClr val="FF0000"/>
                </a:solidFill>
              </a:rPr>
              <a:t>“โมฆียะ”</a:t>
            </a:r>
          </a:p>
        </p:txBody>
      </p:sp>
    </p:spTree>
    <p:extLst>
      <p:ext uri="{BB962C8B-B14F-4D97-AF65-F5344CB8AC3E}">
        <p14:creationId xmlns:p14="http://schemas.microsoft.com/office/powerpoint/2010/main" val="1443752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การพิจารณาว่าเป็นสาระสำคัญหรือไม่?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200" dirty="0"/>
              <a:t> การที่คุณสมบัติจะเป็นสาระสำคัญหรือไม่ </a:t>
            </a:r>
            <a:r>
              <a:rPr lang="th-TH" sz="3200" b="1" dirty="0"/>
              <a:t>ต้องพิจารณาว่าคุณสมบัตินั้นเกี่ยวกับ “หน้าที่ หรือการชำระหนี้” ตามนิติกรรมนั้นหรือไม่ </a:t>
            </a:r>
            <a:r>
              <a:rPr lang="th-TH" sz="3200" dirty="0"/>
              <a:t>หากเกี่ยวก็ถือเป็นสาระสำคัญ เป็นโมฆียะ ถ้าไม่เกี่ยวก็ไม่ถือว่าเป็นสาระสำคัญ นิติกรรมมีผลสมบูรณ์</a:t>
            </a:r>
          </a:p>
          <a:p>
            <a:r>
              <a:rPr lang="th-TH" sz="3200" dirty="0"/>
              <a:t> ทั้งนี้ ต้องดูเป็นเรื่องๆ ไป โดย</a:t>
            </a:r>
            <a:r>
              <a:rPr lang="th-TH" sz="3200" b="1" dirty="0"/>
              <a:t>ดูที่ “เจตนา” ของคู่กรณีที่เข้าทำนิติกรรม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คุณสมบัติของบุคคล </a:t>
            </a:r>
            <a:r>
              <a:rPr lang="th-TH" sz="3200" dirty="0"/>
              <a:t>เช่น การจ้างคนมาซ่อมรถ ความรู้เรื่องการซ่อมรถย่อมเป็นสาระสำคัญของสัญญาว่าจ้างซ่อมรถ 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คุณสมบัติของทรัพย์สิน </a:t>
            </a:r>
            <a:r>
              <a:rPr lang="th-TH" sz="3200" dirty="0"/>
              <a:t>เช่น การที่ทรัพย์สินนั้นเป็นของแท้หรือของปลอม หรือใช้งานได้ตรงตามวัตถุประสงค์ของสัญญาหรือไม่</a:t>
            </a:r>
          </a:p>
        </p:txBody>
      </p:sp>
    </p:spTree>
    <p:extLst>
      <p:ext uri="{BB962C8B-B14F-4D97-AF65-F5344CB8AC3E}">
        <p14:creationId xmlns:p14="http://schemas.microsoft.com/office/powerpoint/2010/main" val="3944756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ฎ.2471/2541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ในขณะทำสัญญาเช่าที่ดินและตึกแถวพิพาท โจทก์ไม่รู้ว่าที่ดินและตึกแถวพิพาทดังกล่าวอยู่ในแนวเขตที่ดินจะถูกเวนคืน </a:t>
            </a:r>
            <a:r>
              <a:rPr lang="th-TH" sz="3200" b="1" dirty="0"/>
              <a:t>ถ้าโจทก์ทราบความจริงก็จะไม่ทำสัญญาเช่าดังกล่าวกับจำเลย </a:t>
            </a:r>
            <a:r>
              <a:rPr lang="th-TH" sz="3200" dirty="0"/>
              <a:t>เพราะโจทก์ไม่สามารถจะดำเนินกิจการร้านค้าบนที่ดินและตึกแถวพิพาทจนถึงจุดคุ้มทุนและมีกำไรตามที่ตั้งใจได้ การที่โจทก์ทำสัญญาเช่ากับจำเลยจึง</a:t>
            </a:r>
            <a:r>
              <a:rPr lang="th-TH" sz="3200" b="1" dirty="0"/>
              <a:t>เป็นการแสดงเจตนาโดยสำคัญผิดในคุณสมบัติของทรัพย์สินที่เช่าซึ่งตามปกติถือว่าเป็นสาระสำคัญ</a:t>
            </a:r>
            <a:r>
              <a:rPr lang="th-TH" sz="3200" dirty="0"/>
              <a:t> การแสดงเจตนาเช่าของโจทก์จึงเป็น</a:t>
            </a:r>
            <a:r>
              <a:rPr lang="th-TH" sz="3200" b="1" dirty="0">
                <a:solidFill>
                  <a:srgbClr val="FF0000"/>
                </a:solidFill>
              </a:rPr>
              <a:t>โมฆียะ</a:t>
            </a:r>
          </a:p>
        </p:txBody>
      </p:sp>
    </p:spTree>
    <p:extLst>
      <p:ext uri="{BB962C8B-B14F-4D97-AF65-F5344CB8AC3E}">
        <p14:creationId xmlns:p14="http://schemas.microsoft.com/office/powerpoint/2010/main" val="4050641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ความสำคัญผิดซึ่งเกิดจากความประมาทเลินเล่ออย่างร้ายแรง (ม.158)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200" b="1" dirty="0"/>
              <a:t> ความประมาทเลินเล่ออย่างร้ายแรง </a:t>
            </a:r>
            <a:r>
              <a:rPr lang="th-TH" sz="3200" dirty="0"/>
              <a:t>หมายถึง การที่ผู้แสดงเจตนา</a:t>
            </a:r>
            <a:r>
              <a:rPr lang="th-TH" sz="3200" b="1" dirty="0"/>
              <a:t>ไม่ได้ใช้ความระมัดระวังแม้เพียงนิดเดียว</a:t>
            </a:r>
            <a:r>
              <a:rPr lang="th-TH" sz="3200" dirty="0"/>
              <a:t> หากใช้ความระมัดระวังเพียงนิดเดียว ความสำคัญผิดนั้นก็คงไม่เกิดขึ้น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หลักเกณฑ์</a:t>
            </a:r>
          </a:p>
          <a:p>
            <a:pPr marL="0" indent="0">
              <a:buNone/>
            </a:pPr>
            <a:r>
              <a:rPr lang="th-TH" sz="3200" dirty="0"/>
              <a:t>   1. ถ้าความสำคัญผิดในสาระสำคัญแห่งนิติกรรมตาม ม.156 หรือความสำคัญผิดในคุณสมบัติของบุคคลหรือทรัพย์สิน ตาม ม.157 เกิดจากความประมาทเลินเล่ออย่างร้ายแรงของผู้แสดงเจตนา</a:t>
            </a:r>
          </a:p>
          <a:p>
            <a:pPr marL="0" indent="0">
              <a:buNone/>
            </a:pPr>
            <a:r>
              <a:rPr lang="th-TH" sz="3200" dirty="0"/>
              <a:t>  2. </a:t>
            </a:r>
            <a:r>
              <a:rPr lang="th-TH" sz="3200" b="1" dirty="0"/>
              <a:t>ผู้ทำนิติกรรมจะยกเอาความเป็น “โมฆะกรรม” หรือ “โมฆียะกรรม”</a:t>
            </a:r>
            <a:r>
              <a:rPr lang="th-TH" sz="3200" dirty="0"/>
              <a:t> ตาม ม.156, 157 </a:t>
            </a:r>
            <a:r>
              <a:rPr lang="th-TH" sz="3200" b="1" dirty="0"/>
              <a:t>ขึ้นมาเป็นประโยชน์แก่ตนมิได้</a:t>
            </a:r>
            <a:r>
              <a:rPr lang="th-TH" sz="3200" dirty="0"/>
              <a:t> กล่าวคือ จะกล่าวอ้างความเป็นโมฆะ ตาม ม.172 หรือจะบอกล้างโมฆียะกรรม ตาม ม.176 ก็ไม่ได้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31949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หมายเหตุ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200" dirty="0"/>
              <a:t> กฎหมายห้ามมิให้คู่กรณีที่แสดงเจตนาโดยสำคัญผิดนั้นไม่สามารถยกเอาความเป็น “โมฆะ” หรือ “โมฆียะ” ไปยันบุคคลอื่นได้ </a:t>
            </a:r>
            <a:r>
              <a:rPr lang="th-TH" sz="3200" b="1" dirty="0"/>
              <a:t>แต่ไม่ได้ห้ามบุคคลอื่นที่จะถือว่านิติกรรมนั้นเป็นโมฆะหรือโมฆียะ </a:t>
            </a:r>
          </a:p>
          <a:p>
            <a:r>
              <a:rPr lang="th-TH" sz="3200" dirty="0"/>
              <a:t> ถ้าความสำคัญผิดเกิดจาก</a:t>
            </a:r>
            <a:r>
              <a:rPr lang="th-TH" sz="3200" b="1" dirty="0"/>
              <a:t>ความประมาทเลินเล่ออย่างธรรมดา </a:t>
            </a:r>
            <a:r>
              <a:rPr lang="th-TH" sz="3200" dirty="0"/>
              <a:t>ไม่ใช่ประมาทเลินเล่ออย่างร้ายแรง ผู้แสดงเจตนาก็ยังสามารถอ้างได้ว่าความสำคัญผิดนั้นทำให้การแสดงเจตนาของตนเป็นโมฆะหรือโมฆียะ</a:t>
            </a:r>
          </a:p>
          <a:p>
            <a:r>
              <a:rPr lang="th-TH" sz="3200" dirty="0"/>
              <a:t> เช่น การซื้อขายทรัพย์สินจากการขายทอดตลาดโดยไม่ตรวจดูราคาให้ดี, ทำนิติกรรมขายฝากที่ดิน เพราะหลงเชื่อถ้อยคำของบุตร เพราะเห็นว่าบุตรทำงานอยู่ที่สำนักงานที่ดินจึงไม่ตรวจสอบผู้เกี่ยวข้องและเจ้าพนักงานที่ดินให้ชัดเจน</a:t>
            </a:r>
          </a:p>
        </p:txBody>
      </p:sp>
    </p:spTree>
    <p:extLst>
      <p:ext uri="{BB962C8B-B14F-4D97-AF65-F5344CB8AC3E}">
        <p14:creationId xmlns:p14="http://schemas.microsoft.com/office/powerpoint/2010/main" val="3300905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กลฉ้อฉล (ม.159 - 163)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200" dirty="0"/>
              <a:t> เป็นการแสดงเจตนาที่ได้มาเพราะ</a:t>
            </a:r>
            <a:r>
              <a:rPr lang="th-TH" sz="3200" b="1" dirty="0"/>
              <a:t>มีการใช้อุบายหลอกลวง</a:t>
            </a:r>
            <a:r>
              <a:rPr lang="th-TH" sz="3200" dirty="0"/>
              <a:t>ให้ผู้แสดงเจตนานั้นแสดงเจตนาทำนิติกรรม โดยคนที่ใช้อุบายหลอกลวงอาจจะกล่าวข้อความเท็จหรือแกล้งปกปิดความจริงไว้ เพื่อจะหลอกลวงให้ผู้ที่แสดงเจตนา</a:t>
            </a:r>
            <a:r>
              <a:rPr lang="th-TH" sz="3200" b="1" dirty="0"/>
              <a:t>หลงเชื่อ</a:t>
            </a:r>
            <a:r>
              <a:rPr lang="th-TH" sz="3200" dirty="0"/>
              <a:t>ว่าเหตุการณ์เป็นไปตามที่ผู้แสดงเจตนาหลอกลวงนั้นหลอกลวง แล้วก็ทำให้ผู้แสดงเจตนานั้น</a:t>
            </a:r>
            <a:r>
              <a:rPr lang="th-TH" sz="3200" b="1" dirty="0"/>
              <a:t>แสดงเจตนาทำนิติกรรมตามที่บุคคลนั้นต้องการ</a:t>
            </a:r>
          </a:p>
          <a:p>
            <a:r>
              <a:rPr lang="th-TH" sz="3200" b="1" dirty="0"/>
              <a:t> ผล </a:t>
            </a:r>
            <a:r>
              <a:rPr lang="en-US" sz="3200" b="1" dirty="0"/>
              <a:t>: </a:t>
            </a:r>
            <a:r>
              <a:rPr lang="th-TH" sz="3200" b="1" dirty="0"/>
              <a:t>นิติกรรมตกเป็น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“โมฆียะ”</a:t>
            </a:r>
          </a:p>
          <a:p>
            <a:r>
              <a:rPr lang="th-TH" sz="3200" b="1" dirty="0"/>
              <a:t> สำคัญ : การถูกกลฉ้อฉลที่จะเป็นโมฆียะ ตาม ม.159 นั้น จะ “ต้องถึงขนาด” ว่าถ้าไม่มีการใช้กลฉ้อฉลแล้ว จะไม่มีการทำนิติกรรมนั้นเลย </a:t>
            </a:r>
            <a:r>
              <a:rPr lang="th-TH" sz="3200" dirty="0"/>
              <a:t>หากไม่ถึงขนาด แม้จะมีการใช้กลฉ้อฉลให้บุคคลอื่นเข้าใจผิดและแสดงเจตนาทำนิติกรรม การแสดงเจตนานั้นก็ไม่เป็นโมฆียะ ซึ่งกลฉ้อฉลขนาดไหนถึงจะถือว่าเป็นกลฉ้อฉลที่ถึงขนาด จะต้องดูพฤติการณ์เป็นเรื่องๆ ไป</a:t>
            </a:r>
          </a:p>
        </p:txBody>
      </p:sp>
    </p:spTree>
    <p:extLst>
      <p:ext uri="{BB962C8B-B14F-4D97-AF65-F5344CB8AC3E}">
        <p14:creationId xmlns:p14="http://schemas.microsoft.com/office/powerpoint/2010/main" val="2786881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กลฉ้อฉล กับ การสำคัญผิดต่างกันอย่างไร?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b="1" dirty="0"/>
              <a:t>สำคัญผิดนั้น </a:t>
            </a:r>
            <a:r>
              <a:rPr lang="en-US" sz="3200" dirty="0"/>
              <a:t>: </a:t>
            </a:r>
            <a:r>
              <a:rPr lang="th-TH" sz="3200" dirty="0"/>
              <a:t>นิติกรรมจะมีผลอย่างไรนั้นขึ้นอยู่กับว่าเป็นการสำคัญผิดในเรื่องอะไร</a:t>
            </a:r>
          </a:p>
          <a:p>
            <a:pPr marL="0" indent="0">
              <a:buNone/>
            </a:pPr>
            <a:r>
              <a:rPr lang="th-TH" sz="3200" dirty="0"/>
              <a:t>  เช่น หากสำคัญผิดในสิ่งที่เป็นสาระสำคัญของนิติกรรม การแสดงเจตนามีผลเป็น</a:t>
            </a:r>
            <a:r>
              <a:rPr lang="th-TH" sz="3200" b="1" dirty="0"/>
              <a:t>โมฆะ</a:t>
            </a:r>
            <a:r>
              <a:rPr lang="th-TH" sz="3200" dirty="0"/>
              <a:t> ตาม ม.156 หรือหากเป็นการสำคัญผิดในคุณสมบัติของบุคคลหรือทรัพย์สินซึ่งตามปกติถือเป็นสาระสำคัญ การแสดงเจตนานั้นมีผลเป็น</a:t>
            </a:r>
            <a:r>
              <a:rPr lang="th-TH" sz="3200" b="1" dirty="0"/>
              <a:t>โมฆียะ</a:t>
            </a:r>
            <a:r>
              <a:rPr lang="th-TH" sz="3200" dirty="0"/>
              <a:t> ตาม ม.157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กลฉ้อฉล </a:t>
            </a:r>
            <a:r>
              <a:rPr lang="en-US" sz="3200" dirty="0"/>
              <a:t>: </a:t>
            </a:r>
            <a:r>
              <a:rPr lang="th-TH" sz="3200" dirty="0"/>
              <a:t>การแสดงเจตนานั้นมีผลเป็น</a:t>
            </a:r>
            <a:r>
              <a:rPr lang="th-TH" sz="3200" b="1" dirty="0"/>
              <a:t>โมฆียะ</a:t>
            </a:r>
            <a:r>
              <a:rPr lang="th-TH" sz="3200" dirty="0"/>
              <a:t> ตาม ม.159 </a:t>
            </a:r>
          </a:p>
        </p:txBody>
      </p:sp>
    </p:spTree>
    <p:extLst>
      <p:ext uri="{BB962C8B-B14F-4D97-AF65-F5344CB8AC3E}">
        <p14:creationId xmlns:p14="http://schemas.microsoft.com/office/powerpoint/2010/main" val="3585006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วิธีแยกความแตกต่าง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1). หากแต่เดิม ผู้แสดงเจตนา</a:t>
            </a:r>
            <a:r>
              <a:rPr lang="th-TH" sz="3200" b="1" dirty="0"/>
              <a:t>ไม่เคยมีเจตนา</a:t>
            </a:r>
            <a:r>
              <a:rPr lang="th-TH" sz="3200" dirty="0"/>
              <a:t>ทำนิติกรรมแล้วจำเลยมา</a:t>
            </a:r>
            <a:r>
              <a:rPr lang="th-TH" sz="3200" b="1" dirty="0"/>
              <a:t>หลอกให้ทำ</a:t>
            </a:r>
            <a:r>
              <a:rPr lang="th-TH" sz="3200" dirty="0"/>
              <a:t>นิติกรรมอย่างใดอย่างหนึ่งขึ้น ถือว่านิติกรรมดังกล่าว</a:t>
            </a:r>
            <a:r>
              <a:rPr lang="th-TH" sz="3200" b="1" dirty="0"/>
              <a:t>เกิดขึ้นเพราะกลฉ้อฉล </a:t>
            </a:r>
            <a:r>
              <a:rPr lang="th-TH" sz="3200" dirty="0"/>
              <a:t>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“โมฆียะ</a:t>
            </a:r>
            <a:r>
              <a:rPr lang="th-TH" sz="3200" dirty="0"/>
              <a:t>” ตาม ม.159</a:t>
            </a:r>
          </a:p>
          <a:p>
            <a:pPr marL="0" indent="0">
              <a:buNone/>
            </a:pPr>
            <a:r>
              <a:rPr lang="th-TH" sz="3200" dirty="0"/>
              <a:t>   2). หากแต่เดิม ผู้แสดงเจตนา</a:t>
            </a:r>
            <a:r>
              <a:rPr lang="th-TH" sz="3200" b="1" dirty="0"/>
              <a:t>มีเจตนา</a:t>
            </a:r>
            <a:r>
              <a:rPr lang="th-TH" sz="3200" dirty="0"/>
              <a:t>ทำนิติกรรมอย่างหนึ่งอยู่แล้ว แต่จำเลยมา</a:t>
            </a:r>
            <a:r>
              <a:rPr lang="th-TH" sz="3200" b="1" dirty="0"/>
              <a:t>หลอกให้ทำ</a:t>
            </a:r>
            <a:r>
              <a:rPr lang="th-TH" sz="3200" dirty="0"/>
              <a:t>นิติกรรม</a:t>
            </a:r>
            <a:r>
              <a:rPr lang="th-TH" sz="3200" b="1" dirty="0"/>
              <a:t>อีกชนิดหนึ่ง </a:t>
            </a:r>
            <a:r>
              <a:rPr lang="th-TH" sz="3200" dirty="0"/>
              <a:t>ถือเป็นเรื่อง</a:t>
            </a:r>
            <a:r>
              <a:rPr lang="th-TH" sz="3200" b="1" dirty="0"/>
              <a:t>สำคัญผิดในลักษณะของนิติกรรม </a:t>
            </a:r>
            <a:r>
              <a:rPr lang="th-TH" sz="3200" dirty="0"/>
              <a:t>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 </a:t>
            </a:r>
            <a:r>
              <a:rPr lang="th-TH" sz="3200" dirty="0"/>
              <a:t>ตาม ม.156 (ฎ.8755/2551) </a:t>
            </a:r>
          </a:p>
          <a:p>
            <a:pPr marL="0" indent="0">
              <a:buNone/>
            </a:pPr>
            <a:r>
              <a:rPr lang="th-TH" sz="3200" dirty="0"/>
              <a:t>   3). แต่ถ้าเป็น</a:t>
            </a:r>
            <a:r>
              <a:rPr lang="th-TH" sz="3200" b="1" dirty="0"/>
              <a:t>การหลอกลวงในคุณสมบัติ ก็จะเป็นทั้งเรื่องสำคัญผิดตาม ม.157 </a:t>
            </a:r>
            <a:r>
              <a:rPr lang="th-TH" sz="3200" b="1" dirty="0">
                <a:solidFill>
                  <a:srgbClr val="FF0000"/>
                </a:solidFill>
              </a:rPr>
              <a:t>และ</a:t>
            </a:r>
            <a:r>
              <a:rPr lang="th-TH" sz="3200" b="1" dirty="0"/>
              <a:t>กลฉ้อฉลตาม ม.159 ซึ่งตกเป็น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“โมฆียะ”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86201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/>
              <a:t>เจตนา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00213"/>
            <a:ext cx="10058400" cy="4334827"/>
          </a:xfrm>
        </p:spPr>
        <p:txBody>
          <a:bodyPr>
            <a:normAutofit/>
          </a:bodyPr>
          <a:lstStyle/>
          <a:p>
            <a:r>
              <a:rPr lang="th-TH" sz="3600" dirty="0"/>
              <a:t> </a:t>
            </a:r>
            <a:r>
              <a:rPr lang="th-TH" sz="3600" b="1" dirty="0"/>
              <a:t>การแสดงเจตนา/ประเภทของการแสดงเจตนา</a:t>
            </a:r>
          </a:p>
          <a:p>
            <a:pPr lvl="1"/>
            <a:r>
              <a:rPr lang="th-TH" sz="3400" dirty="0"/>
              <a:t> โดยชัดแจ้ง, โดยปริยาย, โดยการนิ่ง</a:t>
            </a:r>
          </a:p>
          <a:p>
            <a:pPr lvl="1"/>
            <a:r>
              <a:rPr lang="th-TH" sz="3400" dirty="0"/>
              <a:t> ต่อบุคคลที่อยู่เฉพาะหน้า/ ต่อบุคคลที่ไม่ได้อยู่เฉพาะหน้า</a:t>
            </a:r>
          </a:p>
          <a:p>
            <a:r>
              <a:rPr lang="th-TH" sz="3600" dirty="0"/>
              <a:t>  </a:t>
            </a:r>
            <a:r>
              <a:rPr lang="th-TH" sz="3600" b="1" dirty="0"/>
              <a:t>มุ่งจะผูกนิติสัมพันธ์/ การทำนิติกรรมด้วยใจสมัคร</a:t>
            </a:r>
          </a:p>
          <a:p>
            <a:pPr lvl="1"/>
            <a:r>
              <a:rPr lang="th-TH" sz="3400" dirty="0"/>
              <a:t> เจตนาซ่อนเร้น, เจตนาลวง, นิติกรรมอำพราง, สำคัญผิด, กลฉ้อฉล, ข่มขู่</a:t>
            </a:r>
          </a:p>
        </p:txBody>
      </p:sp>
    </p:spTree>
    <p:extLst>
      <p:ext uri="{BB962C8B-B14F-4D97-AF65-F5344CB8AC3E}">
        <p14:creationId xmlns:p14="http://schemas.microsoft.com/office/powerpoint/2010/main" val="3075536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ฎ.1034/2518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3200" dirty="0"/>
              <a:t>ที่ดินของจำเลยถูกจำกัดสิทธิการก่อสร้าง ตาม พรบ.การไฟฟ้ายันฮี พ.ศ.2500 จำเลยเอาที่ดินแปลงนี้มาเสนอขายฝากโจทก์ในราคาสูง โดยที่โจทก์ไม่ทราบว่าที่ดินแปลงนี้ถูกจำกัดสิทธิในการก่อสร้าง ถือว่าโจทก์สำคัญผิดในคุณสมบัติของทรัพย์สินที่เป็นสาระสำคัญ การที่จำเลยซึ่งเป็นเจ้าของที่ดินนิ่งไม่ยอมบอกว่าที่ดินที่นำมาขายฝากมีเสาไฟฟ้าแรงสูงพาดผ่าน ทำให้ก่อสร้างอาคารสูงไม่ได้ เป็นเหตุให้โจทก์เข้าใจผิดว่าที่ดินที่จำเลยนำมาขายฝากนั้นเป็นที่ดินปกติที่สามารถก่อสร้างอาคารได้ตามปกติ จึงแสดงเจตนาสนองรับคำเสนอขายฝาก การที่จำเลยนิ่งเช่นนั้นเป็นการปกปิดความจริง เป็นกลฉ้อฉล ทำให้การแสดงเจตนาของโจทก์เป็นโมฆียะ โจทก์บอกล้างโมฆียะกรรมแล้ว จำเลยต้องคืนเงินที่ขายฝากแก่โจทก์ </a:t>
            </a:r>
          </a:p>
        </p:txBody>
      </p:sp>
    </p:spTree>
    <p:extLst>
      <p:ext uri="{BB962C8B-B14F-4D97-AF65-F5344CB8AC3E}">
        <p14:creationId xmlns:p14="http://schemas.microsoft.com/office/powerpoint/2010/main" val="12390700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ฎ.6103/2545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เมื่อนิติกรรมซื้อขายที่ดินเกิดจากการแสดงเจตนาโดยสำคัญผิดในสิ่งซึ่งเป็นสาระสำคัญของนิติกรรม และเกิดจากกลฉ้อฉลในขณะเดียวกัน แต่ผลทางกฎหมายต่างกัน กล่าวคือ นิติกรรมที่เกิดจากการแสดงเจตนาในสิ่งซึ่งเป็นสาระสำคัญของนิติกรรม มีผลเป็นโมฆะ ตาม ม.156 แต่นิติกรรมที่เกิดจากการแสดงเจตนาเพราะถูกกลฉ้อฉลมีผลเป็นโมฆียะ ตาม ม.159 จึง</a:t>
            </a:r>
            <a:r>
              <a:rPr lang="th-TH" sz="3200" b="1" dirty="0"/>
              <a:t>ต้องถือว่านิติกรรมเป็นโมฆะ เพราะเป็นผลดีต่อผู้แสดงเจตนาทำนิติกรรมโดยบกพร่องยิ่งกว่าเป็นโมฆียะ</a:t>
            </a:r>
          </a:p>
        </p:txBody>
      </p:sp>
    </p:spTree>
    <p:extLst>
      <p:ext uri="{BB962C8B-B14F-4D97-AF65-F5344CB8AC3E}">
        <p14:creationId xmlns:p14="http://schemas.microsoft.com/office/powerpoint/2010/main" val="20404016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กลฉ้อฉลเพื่อเหตุ (ม.161)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thaiDist"/>
            <a:r>
              <a:rPr lang="th-TH" sz="3200" dirty="0"/>
              <a:t> </a:t>
            </a:r>
            <a:r>
              <a:rPr lang="th-TH" sz="3200" b="1" dirty="0"/>
              <a:t>หลัก </a:t>
            </a:r>
            <a:r>
              <a:rPr lang="en-US" sz="3200" b="1" dirty="0"/>
              <a:t>: </a:t>
            </a:r>
            <a:r>
              <a:rPr lang="th-TH" sz="3200" b="1" dirty="0"/>
              <a:t>แม้จะถูกกลฉ้อฉล แต่นิติกรรมก็มีผล</a:t>
            </a:r>
            <a:r>
              <a:rPr lang="th-TH" sz="3200" b="1" dirty="0">
                <a:solidFill>
                  <a:srgbClr val="FF0000"/>
                </a:solidFill>
              </a:rPr>
              <a:t>สมบูรณ์</a:t>
            </a:r>
          </a:p>
          <a:p>
            <a:pPr algn="thaiDist"/>
            <a:r>
              <a:rPr lang="th-TH" sz="3200" b="1" dirty="0"/>
              <a:t> </a:t>
            </a:r>
            <a:r>
              <a:rPr lang="th-TH" sz="3200" dirty="0"/>
              <a:t>กลฉ้อฉลเพื่อเหตุ คือ การที่ผู้ทำนิติกรรม</a:t>
            </a:r>
            <a:r>
              <a:rPr lang="th-TH" sz="3200" b="1" dirty="0"/>
              <a:t>แสดงเจตนาออกมาตรงกับเจตนาในใจ (ไม่สำคัญผิด) และแม้ว่าจะไม่มีกลฉ้อฉลผู้ทำนิติกรรมก็ยังคงทำนิติกรร</a:t>
            </a:r>
            <a:r>
              <a:rPr lang="th-TH" sz="3200" dirty="0"/>
              <a:t>มอยู่ดี เพียงแต่กลฉ้อฉลนั้นเป็นเหตุให้ผู้ทำนิติกรรม</a:t>
            </a:r>
            <a:r>
              <a:rPr lang="th-TH" sz="3200" b="1" dirty="0">
                <a:solidFill>
                  <a:srgbClr val="FF0000"/>
                </a:solidFill>
              </a:rPr>
              <a:t>ต้องยอมรับข้อกำหนดที่หนักขึ้นกว่าปกติ </a:t>
            </a:r>
            <a:r>
              <a:rPr lang="th-TH" sz="3200" dirty="0"/>
              <a:t>กรณีเช่นนี้กลฉ้อฉลที่คู่กรณีอีกฝ่ายหนึ่งหรือบุคคลภายนอกใช้ </a:t>
            </a:r>
            <a:r>
              <a:rPr lang="th-TH" sz="3200" b="1" dirty="0"/>
              <a:t>ยังไม่ถึงขนาด </a:t>
            </a:r>
            <a:r>
              <a:rPr lang="th-TH" sz="3200" dirty="0"/>
              <a:t>ไม่ทำให้การแสดงเจตนาของผู้แสดงเจตนานั้นเป็นโมฆียะ</a:t>
            </a:r>
          </a:p>
          <a:p>
            <a:pPr algn="thaiDist"/>
            <a:r>
              <a:rPr lang="th-TH" sz="3200" dirty="0"/>
              <a:t>แต่ถึงจะไม่เป็นโมฆียะ แต่โดยเหตุที่กลฉ้อฉลนั้นทำให้ผู้แสดงเจตนาต้องยอมรับข้อกำหนดที่หนักกว่าที่ผู้แสดงเจตนาจะยอมรับตามปกติ กฎหมายจึงกำหนดให้</a:t>
            </a:r>
            <a:r>
              <a:rPr lang="th-TH" sz="3200" b="1" dirty="0"/>
              <a:t>ผู้แสดงเจตนานั้นมีสิทธิเรียกค่าสินไหมทดแทนเพื่อความเสียหายอันเกิดจากการที่ผู้แสดงเจตนานั้นยอมรับข้อกำหนดที่หนักกว่าที่เขาจะยอมรับตามปกติถ้าไม่มีกลฉ้อฉล</a:t>
            </a:r>
          </a:p>
        </p:txBody>
      </p:sp>
    </p:spTree>
    <p:extLst>
      <p:ext uri="{BB962C8B-B14F-4D97-AF65-F5344CB8AC3E}">
        <p14:creationId xmlns:p14="http://schemas.microsoft.com/office/powerpoint/2010/main" val="17356555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ฎ.1559/2524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3200" dirty="0"/>
              <a:t>แม้จะปรากฏว่าโจทก์กับเจ้าหน้าที่ของจำเลยร่วมกันทำกลฉ้อฉลในการเสนอขายเครื่องจักรให้จำเลย แต่เพราะเหตุที่</a:t>
            </a:r>
            <a:r>
              <a:rPr lang="th-TH" sz="3200" b="1" dirty="0"/>
              <a:t>จำเลยมีเจตนาที่จะซื้อเครื่องจักรอยู่แล้ว </a:t>
            </a:r>
            <a:r>
              <a:rPr lang="th-TH" sz="3200" dirty="0"/>
              <a:t>และการทำกลฉ้อฉลก็เพื่อให้จำเลย</a:t>
            </a:r>
            <a:r>
              <a:rPr lang="th-TH" sz="3200" b="1" dirty="0"/>
              <a:t>ต้องซื้อในราคาที่แพงกว่าความเป็นจริง </a:t>
            </a:r>
            <a:r>
              <a:rPr lang="th-TH" sz="3200" dirty="0"/>
              <a:t>กลฉ้อฉลดังกล่าวจึงเป็นกลฉ้อฉลเพื่อเหตุ ซึ่งตาม ปพพ.ม.123 (เดิม) จำเลยจะบอกล้างสัญญาซื้อขายเสียทีเดียวหาได้ไม่ ได้แต่จะเรียกค่าสินไหมทดแทน และค่าสินไหมทดแทนในกรณีนี้ก็คือจำนวนเงินที่จำเลยต้องจ่ายเกินกว่าราคาอันแท้จริงในขณะนั้น</a:t>
            </a:r>
          </a:p>
          <a:p>
            <a:pPr algn="thaiDist"/>
            <a:r>
              <a:rPr lang="th-TH" sz="3200" b="1" dirty="0"/>
              <a:t> สังเกต </a:t>
            </a:r>
            <a:r>
              <a:rPr lang="en-US" sz="3200" dirty="0"/>
              <a:t>:</a:t>
            </a:r>
            <a:r>
              <a:rPr lang="th-TH" sz="3200" dirty="0"/>
              <a:t> ค่าสินไหมทดแทนตาม ม.161 นั้น หมายถึง </a:t>
            </a:r>
            <a:r>
              <a:rPr lang="th-TH" sz="3200" b="1" dirty="0"/>
              <a:t>ความเสียหายเฉพาะในส่วนที่โดนหลอกเท่านั้น</a:t>
            </a:r>
            <a:r>
              <a:rPr lang="th-TH" sz="3200" dirty="0"/>
              <a:t> มิได้หมายความถึงค่าเสียหายทั่วไป หรือค่าทดแทนอย่างอื่น (ฎ.696/2531)</a:t>
            </a:r>
          </a:p>
        </p:txBody>
      </p:sp>
    </p:spTree>
    <p:extLst>
      <p:ext uri="{BB962C8B-B14F-4D97-AF65-F5344CB8AC3E}">
        <p14:creationId xmlns:p14="http://schemas.microsoft.com/office/powerpoint/2010/main" val="4419328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ข่มขู่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หลักเกณฑ์</a:t>
            </a:r>
          </a:p>
          <a:p>
            <a:pPr marL="0" indent="0">
              <a:buNone/>
            </a:pPr>
            <a:r>
              <a:rPr lang="th-TH" sz="3200" dirty="0"/>
              <a:t>   1. การข่มขู่นั้นเกิดขึ้นโดยคู่กรณีอีกฝ่ายหนึ่ง หรือบุคคลภายนอก หรือคู่กรณีร่วมกับบุคคลภายนอกเป็นผู้ข่มขู่ </a:t>
            </a:r>
            <a:r>
              <a:rPr lang="th-TH" sz="3200" b="1" dirty="0"/>
              <a:t>(การข่มขู่จะเกิดขึ้นโดยใครก็ได้)</a:t>
            </a:r>
          </a:p>
          <a:p>
            <a:pPr marL="0" indent="0">
              <a:buNone/>
            </a:pPr>
            <a:r>
              <a:rPr lang="th-TH" sz="3200" dirty="0"/>
              <a:t>   2. ผู้ข่มขู่จะต้อง</a:t>
            </a:r>
            <a:r>
              <a:rPr lang="th-TH" sz="3200" b="1" dirty="0"/>
              <a:t>มีเจตนาข่มขู่</a:t>
            </a:r>
            <a:r>
              <a:rPr lang="th-TH" sz="3200" dirty="0"/>
              <a:t>ผู้ที่แสดงเจตนาทำนิติกรรม</a:t>
            </a:r>
          </a:p>
          <a:p>
            <a:pPr marL="0" indent="0">
              <a:buNone/>
            </a:pPr>
            <a:r>
              <a:rPr lang="th-TH" sz="3200" dirty="0"/>
              <a:t>   3. ผู้ที่ถูกข่มขู่นั้น</a:t>
            </a:r>
            <a:r>
              <a:rPr lang="th-TH" sz="3200" b="1" dirty="0"/>
              <a:t>มีมูลต้องกลัวภัย</a:t>
            </a:r>
            <a:r>
              <a:rPr lang="th-TH" sz="3200" dirty="0"/>
              <a:t>ที่ผู้ขู่ขู่ว่าจะทำให้เกิดขึ้น</a:t>
            </a:r>
          </a:p>
          <a:p>
            <a:pPr marL="0" indent="0">
              <a:buNone/>
            </a:pPr>
            <a:r>
              <a:rPr lang="th-TH" sz="3200" dirty="0"/>
              <a:t>   4. ภัยที่ผู้ขู่ขู่ว่าจะทำให้เกิดขึ้นนั้นต้องเป็น</a:t>
            </a:r>
            <a:r>
              <a:rPr lang="th-TH" sz="3200" b="1" dirty="0"/>
              <a:t>ภัยที่ใกล้จะถึง</a:t>
            </a:r>
          </a:p>
          <a:p>
            <a:pPr marL="0" indent="0">
              <a:buNone/>
            </a:pPr>
            <a:r>
              <a:rPr lang="th-TH" sz="3200" dirty="0"/>
              <a:t>   5. ภัยที่ว่านี้</a:t>
            </a:r>
            <a:r>
              <a:rPr lang="th-TH" sz="3200" b="1" dirty="0"/>
              <a:t>จะต้องร้ายแรงถึงขนาด</a:t>
            </a:r>
            <a:r>
              <a:rPr lang="th-TH" sz="3200" dirty="0"/>
              <a:t>ที่จะจูงใจให้ผู้ถูกข่มขู่มีมูลต้องกลัว</a:t>
            </a:r>
          </a:p>
          <a:p>
            <a:pPr marL="0" indent="0">
              <a:buNone/>
            </a:pPr>
            <a:r>
              <a:rPr lang="th-TH" sz="3200" dirty="0"/>
              <a:t>   6. </a:t>
            </a:r>
            <a:r>
              <a:rPr lang="th-TH" sz="3200" b="1" dirty="0"/>
              <a:t>ถ้าไม่มีการข่มขู่เช่นนั้น ผู้แสดงเจตนาทำนิติกรรมก็จะไม่แสดงเจตนาทำนิติกรรมนั้น</a:t>
            </a:r>
          </a:p>
          <a:p>
            <a:r>
              <a:rPr lang="th-TH" sz="3200" b="1" dirty="0"/>
              <a:t>ผล :</a:t>
            </a:r>
            <a:r>
              <a:rPr lang="th-TH" sz="3200" dirty="0"/>
              <a:t> นิติกรรมนั้นตกเป็น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“โมฆียะ”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41175543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การข่มขู่ กับ กลฉ้อฉล ต่างกันอย่างไร?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กลฉ้อฉล </a:t>
            </a:r>
            <a:r>
              <a:rPr lang="en-US" sz="3200" b="1" dirty="0"/>
              <a:t>: </a:t>
            </a:r>
            <a:r>
              <a:rPr lang="th-TH" sz="3200" dirty="0"/>
              <a:t>ถ้าบุคคลภายนอกใช้กลฉ้อฉลแล้ว การแสดงเจตนาเพราะถูกกลฉ้อฉลจะเสียไปก็ต่อเมื่อ</a:t>
            </a:r>
            <a:r>
              <a:rPr lang="th-TH" sz="3200" b="1" dirty="0"/>
              <a:t>คู่กรณีอีกฝ่ายหนึ่งรู้หรือควรรู้ถึงกลฉ้อฉล</a:t>
            </a:r>
            <a:r>
              <a:rPr lang="th-TH" sz="3200" dirty="0"/>
              <a:t>ของบุคคลภายนอก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การแสดงเจตนาเพราะถูกข่มขู่ </a:t>
            </a:r>
            <a:r>
              <a:rPr lang="en-US" sz="3200" b="1" dirty="0"/>
              <a:t>: </a:t>
            </a:r>
            <a:r>
              <a:rPr lang="th-TH" sz="3200" dirty="0"/>
              <a:t>ความสำคัญอยู่ที่</a:t>
            </a:r>
            <a:r>
              <a:rPr lang="th-TH" sz="3200" b="1" dirty="0"/>
              <a:t>ความกลัวภัยของผู้ถูกข่มขู่ </a:t>
            </a:r>
            <a:r>
              <a:rPr lang="th-TH" sz="3200" dirty="0"/>
              <a:t>ดังนั้นใครจะเป็นผู้ข่มขู่จึงไม่สำคัญ ถ้าผู้ถูกข่มขู่มีมูลต้องกลัวภัยที่จะเกิดขึ้นแล้ว จะมีผลทำให้การแสดงเจตนาที่เกิดจากการถูกข่มขู่นั้นเป็นโมฆียะ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สำคัญ : </a:t>
            </a:r>
            <a:r>
              <a:rPr lang="th-TH" sz="3200" dirty="0"/>
              <a:t>ไม่ว่าจะเป็นการข่มขู่โดยคู่กรณีอีกฝ่ายหนึ่ง หรือโดยบุคคลภายนอก นิติกรรมก็ตกเป็น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“โมฆียะ” </a:t>
            </a:r>
            <a:r>
              <a:rPr lang="th-TH" sz="3200" dirty="0"/>
              <a:t>ทั้งสิ้น </a:t>
            </a:r>
            <a:r>
              <a:rPr lang="th-TH" sz="3200" b="1" dirty="0"/>
              <a:t>โดยไม่ต้องคำนึงถึงว่าคู่กรณีอีกฝ่ายหนึ่งได้ “รู้” ถึงการข่มขู่นั้นหรือไม่ (ม.</a:t>
            </a:r>
            <a:r>
              <a:rPr lang="en-US" sz="3200" b="1" dirty="0"/>
              <a:t>166</a:t>
            </a:r>
            <a:r>
              <a:rPr lang="th-TH" sz="3200" b="1" dirty="0"/>
              <a:t>)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3064998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กระชอน </a:t>
            </a:r>
            <a:r>
              <a:rPr lang="en-US" b="1" dirty="0"/>
              <a:t>: </a:t>
            </a:r>
            <a:r>
              <a:rPr lang="th-TH" b="1" dirty="0"/>
              <a:t>วัตถุประสงค์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 </a:t>
            </a:r>
            <a:r>
              <a:rPr lang="th-TH" sz="3200" b="1" dirty="0"/>
              <a:t>การอันชอบด้วยกฎหมาย </a:t>
            </a:r>
          </a:p>
          <a:p>
            <a:pPr marL="0" indent="0">
              <a:buNone/>
            </a:pPr>
            <a:r>
              <a:rPr lang="th-TH" sz="3200" dirty="0"/>
              <a:t>   - วัตถุประสงค์ต้องห้ามชัดแจ้ง</a:t>
            </a:r>
          </a:p>
          <a:p>
            <a:pPr marL="0" indent="0">
              <a:buNone/>
            </a:pPr>
            <a:r>
              <a:rPr lang="th-TH" sz="3200" dirty="0"/>
              <a:t>   - พ้นวิสัย</a:t>
            </a:r>
          </a:p>
          <a:p>
            <a:pPr marL="0" indent="0">
              <a:buNone/>
            </a:pPr>
            <a:r>
              <a:rPr lang="th-TH" sz="3200" dirty="0"/>
              <a:t>   - ขัดต่อความสงบฯ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นิติกรรมที่เป็นการแตกต่างกับบทบัญญัติของกฎหมาย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มีวัตถุประสงค์ในการก่อให้เกิดความเคลื่อนไหวในสิทธิ (มีผลตามกฎหมาย)</a:t>
            </a:r>
          </a:p>
          <a:p>
            <a:r>
              <a:rPr lang="th-TH" sz="3200" b="1" dirty="0"/>
              <a:t> ผล </a:t>
            </a:r>
            <a:r>
              <a:rPr lang="en-US" sz="3200" b="1" dirty="0"/>
              <a:t>: </a:t>
            </a:r>
            <a:r>
              <a:rPr lang="th-TH" sz="3200" dirty="0"/>
              <a:t>นิติกรรมตกเป็น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8749511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วัตถุประสงค์ต้องห้ามชัดแจ้ง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การคิดดอกเบี้ยเงินกู้เกินอัตราร้อยละ 15 ต่อปี 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ดอกเบี้ยจึงตกเป็น</a:t>
            </a:r>
            <a:r>
              <a:rPr lang="th-TH" sz="3200" b="1" dirty="0">
                <a:solidFill>
                  <a:srgbClr val="FF0000"/>
                </a:solidFill>
              </a:rPr>
              <a:t>โมฆะ</a:t>
            </a:r>
            <a:r>
              <a:rPr lang="th-TH" sz="3200" b="1" dirty="0"/>
              <a:t>ทั้งหมด </a:t>
            </a:r>
            <a:r>
              <a:rPr lang="th-TH" sz="3200" dirty="0"/>
              <a:t>ตาม ม.150 แต่</a:t>
            </a:r>
            <a:r>
              <a:rPr lang="th-TH" sz="3200" b="1" dirty="0"/>
              <a:t>ส่วนต้นเงิน </a:t>
            </a:r>
            <a:r>
              <a:rPr lang="th-TH" sz="3200" dirty="0"/>
              <a:t>ถือเป็นนิติกรรมส่วนที่สามารถแยกออกจากส่วนที่เป็นโมฆะได้ จึง</a:t>
            </a:r>
            <a:r>
              <a:rPr lang="th-TH" sz="3200" b="1" dirty="0"/>
              <a:t>มีผลสมบูรณ์ </a:t>
            </a:r>
            <a:r>
              <a:rPr lang="th-TH" sz="3200" dirty="0"/>
              <a:t>ตาม ม.173 และผู้ให้กู้ยังสามารถคิดดอกเบี้นระหว่างผิดนัดในอัตราร้อยละ 7.5 ต่อปี ของต้นเงินได้ (ฎ.5566/2555)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สังเกต :</a:t>
            </a:r>
            <a:r>
              <a:rPr lang="th-TH" sz="3200" dirty="0"/>
              <a:t> การคิดดอกเบี้ยเงินกู้เกินอัตราร้อยละ 15 ต่อปี ในอันที่จะมีผลทำให้ดอกเบี้ยตกเป็นโมฆะนั้น </a:t>
            </a:r>
            <a:r>
              <a:rPr lang="th-TH" sz="3200" b="1" dirty="0"/>
              <a:t>จำกัดแต่เฉพาะการกู้ยืมเงินกันระหว่างราษฎรด้วยกันเท่านั้น </a:t>
            </a:r>
            <a:r>
              <a:rPr lang="th-TH" sz="3200" dirty="0"/>
              <a:t>ไม่รวมถึงสถาบันการเงินและนิติกรรมชนิดอื่นๆ ด้วย</a:t>
            </a:r>
          </a:p>
        </p:txBody>
      </p:sp>
    </p:spTree>
    <p:extLst>
      <p:ext uri="{BB962C8B-B14F-4D97-AF65-F5344CB8AC3E}">
        <p14:creationId xmlns:p14="http://schemas.microsoft.com/office/powerpoint/2010/main" val="16346482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การคิดดอกเบี้ยทบต้น </a:t>
            </a:r>
            <a:r>
              <a:rPr lang="th-TH" dirty="0"/>
              <a:t>ปพพ.ม.655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หลัก </a:t>
            </a:r>
            <a:r>
              <a:rPr lang="en-US" sz="3200" dirty="0"/>
              <a:t>: </a:t>
            </a:r>
            <a:r>
              <a:rPr lang="th-TH" sz="3200" b="1" dirty="0"/>
              <a:t>ห้ามไม่ให้คิดดอกเบี้ยในดอกเบี้ยที่ค้างชำระ </a:t>
            </a:r>
          </a:p>
          <a:p>
            <a:r>
              <a:rPr lang="th-TH" sz="3200" b="1" dirty="0"/>
              <a:t> </a:t>
            </a:r>
            <a:r>
              <a:rPr lang="th-TH" sz="3200" dirty="0"/>
              <a:t>แต่ถ้า</a:t>
            </a:r>
            <a:r>
              <a:rPr lang="th-TH" sz="3200" b="1" dirty="0"/>
              <a:t>ดอกเบี้ยที่ค้างชำระนั้นค้างชำระมาแล้วไม่น้อยกว่า 1 ปี </a:t>
            </a:r>
            <a:r>
              <a:rPr lang="th-TH" sz="3200" dirty="0"/>
              <a:t>คู่สัญญาสามารถจะ</a:t>
            </a:r>
            <a:r>
              <a:rPr lang="th-TH" sz="3200" b="1" dirty="0"/>
              <a:t>ตกลงกัน</a:t>
            </a:r>
            <a:r>
              <a:rPr lang="th-TH" sz="3200" dirty="0"/>
              <a:t>ให้เอา</a:t>
            </a:r>
            <a:r>
              <a:rPr lang="th-TH" sz="3200" b="1" dirty="0"/>
              <a:t>ดอกเบี้ยที่ค้างชำระแล้วมาทบกับต้นเงิน</a:t>
            </a:r>
            <a:r>
              <a:rPr lang="th-TH" sz="3200" b="1" dirty="0">
                <a:solidFill>
                  <a:srgbClr val="FF0000"/>
                </a:solidFill>
              </a:rPr>
              <a:t>และ</a:t>
            </a:r>
            <a:r>
              <a:rPr lang="th-TH" sz="3200" b="1" dirty="0"/>
              <a:t>คิดดอกเบี้ยในจำนวนที่ทบเข้าแล้วนั้นด้วยได้ </a:t>
            </a:r>
            <a:r>
              <a:rPr lang="th-TH" sz="3200" dirty="0"/>
              <a:t>แต่การตกลงเช่นนี้กฎหมายกำหนดว่า</a:t>
            </a:r>
            <a:r>
              <a:rPr lang="th-TH" sz="3200" b="1" dirty="0"/>
              <a:t>ต้องทำเป็นหนังสือ </a:t>
            </a:r>
          </a:p>
        </p:txBody>
      </p:sp>
    </p:spTree>
    <p:extLst>
      <p:ext uri="{BB962C8B-B14F-4D97-AF65-F5344CB8AC3E}">
        <p14:creationId xmlns:p14="http://schemas.microsoft.com/office/powerpoint/2010/main" val="42634585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นิติกรรมที่มีวัตถุประสงค์เป็นการพ้นวิสัย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พ้นวิสัย หมายถึง เป็นการชำระหนี้ที่ไม่มีทางปฏิบัติได้เลย และต้องเป็นการพ้นวิสัย</a:t>
            </a:r>
            <a:r>
              <a:rPr lang="th-TH" sz="3200" b="1" dirty="0"/>
              <a:t>ก่อนหรือขณะ</a:t>
            </a:r>
            <a:r>
              <a:rPr lang="th-TH" sz="3200" dirty="0"/>
              <a:t>ทำสัญญา</a:t>
            </a:r>
          </a:p>
          <a:p>
            <a:r>
              <a:rPr lang="th-TH" sz="3200" dirty="0"/>
              <a:t> หากเป็นการพ้นวิสัยที่เกิดขึ้น</a:t>
            </a:r>
            <a:r>
              <a:rPr lang="th-TH" sz="3200" b="1" dirty="0"/>
              <a:t>หลัง</a:t>
            </a:r>
            <a:r>
              <a:rPr lang="th-TH" sz="3200" dirty="0"/>
              <a:t>จากทำนิติกรรมแล้ว ถือเป็น</a:t>
            </a:r>
            <a:r>
              <a:rPr lang="th-TH" sz="3200" b="1" dirty="0"/>
              <a:t>การชำระหนี้เป็นพ้นวิสัย </a:t>
            </a:r>
            <a:r>
              <a:rPr lang="th-TH" sz="3200" dirty="0"/>
              <a:t>(นิติกรรมสมบูรณ์ แต่การชำระหนี้ตกเป็นพ้นวิสัย) ตาม ม.217, 218, 219 หาใช่ตกเป็นโมฆะ ตาม ม.150 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33495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เจตนาซ่อนเร้น (ม.</a:t>
            </a:r>
            <a:r>
              <a:rPr lang="en-US" b="1" dirty="0"/>
              <a:t>154</a:t>
            </a:r>
            <a:r>
              <a:rPr lang="th-TH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43075"/>
            <a:ext cx="10058400" cy="4291965"/>
          </a:xfrm>
        </p:spPr>
        <p:txBody>
          <a:bodyPr>
            <a:normAutofit/>
          </a:bodyPr>
          <a:lstStyle/>
          <a:p>
            <a:r>
              <a:rPr lang="th-TH" sz="3200" dirty="0"/>
              <a:t>คือ การที่ผู้ทำนิติกรรม </a:t>
            </a:r>
            <a:r>
              <a:rPr lang="th-TH" sz="3200" b="1" dirty="0"/>
              <a:t>แสดงเจตนาออกมาไม่ตรงกับเจตนาที่แท้จริงในใจ</a:t>
            </a:r>
          </a:p>
          <a:p>
            <a:pPr marL="0" indent="0">
              <a:buNone/>
            </a:pPr>
            <a:r>
              <a:rPr lang="th-TH" sz="3200" b="1" dirty="0"/>
              <a:t>   หลัก </a:t>
            </a:r>
            <a:r>
              <a:rPr lang="en-US" sz="3200" b="1" dirty="0"/>
              <a:t>: </a:t>
            </a:r>
            <a:r>
              <a:rPr lang="th-TH" sz="3200" dirty="0"/>
              <a:t>นิติกรรมมีผลสมบูรณ์</a:t>
            </a:r>
          </a:p>
          <a:p>
            <a:pPr marL="0" indent="0">
              <a:buNone/>
            </a:pPr>
            <a:r>
              <a:rPr lang="th-TH" sz="3200" b="1" dirty="0"/>
              <a:t>   เว้นแต่ </a:t>
            </a:r>
            <a:r>
              <a:rPr lang="en-US" sz="3200" b="1" dirty="0"/>
              <a:t>: </a:t>
            </a:r>
            <a:r>
              <a:rPr lang="th-TH" sz="3200" dirty="0"/>
              <a:t>ผู้รับการแสดงเจตนาได้</a:t>
            </a:r>
            <a:r>
              <a:rPr lang="th-TH" sz="3200" b="1" dirty="0"/>
              <a:t>ทราบถึง</a:t>
            </a:r>
            <a:r>
              <a:rPr lang="th-TH" sz="3200" dirty="0"/>
              <a:t>เจตนาที่ซ่อนเร้นอยู่ นิติกรรมนั้นจะตกเป็น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</a:t>
            </a:r>
          </a:p>
          <a:p>
            <a:r>
              <a:rPr lang="th-TH" sz="3200" b="1" dirty="0">
                <a:solidFill>
                  <a:srgbClr val="FF0000"/>
                </a:solidFill>
              </a:rPr>
              <a:t> </a:t>
            </a:r>
            <a:r>
              <a:rPr lang="th-TH" sz="3200" b="1" dirty="0"/>
              <a:t>กรณีที่ผู้แสดงเจตนาเป็นนิติบุคคล</a:t>
            </a:r>
          </a:p>
          <a:p>
            <a:pPr marL="0" indent="0">
              <a:buNone/>
            </a:pPr>
            <a:r>
              <a:rPr lang="th-TH" sz="3200" b="1" dirty="0"/>
              <a:t>   หลัก </a:t>
            </a:r>
            <a:r>
              <a:rPr lang="en-US" sz="3200" b="1" dirty="0"/>
              <a:t>: </a:t>
            </a:r>
            <a:r>
              <a:rPr lang="th-TH" sz="3200" dirty="0"/>
              <a:t>ถือเอาความรู้เห็นของผู้แทนนิติบุคคลเป็นความรู้เห็นของนิติบุคคลด้วย</a:t>
            </a:r>
          </a:p>
          <a:p>
            <a:pPr marL="0" indent="0">
              <a:buNone/>
            </a:pPr>
            <a:r>
              <a:rPr lang="th-TH" sz="3200" b="1" dirty="0"/>
              <a:t>   เว้นแต่ </a:t>
            </a:r>
            <a:r>
              <a:rPr lang="en-US" sz="3200" b="1" dirty="0"/>
              <a:t>: </a:t>
            </a:r>
            <a:r>
              <a:rPr lang="th-TH" sz="3200" dirty="0"/>
              <a:t>ประโยชน์ได้เสียของนิติบุคคล</a:t>
            </a:r>
            <a:r>
              <a:rPr lang="th-TH" sz="3200" b="1" dirty="0"/>
              <a:t>ขัดกับ</a:t>
            </a:r>
            <a:r>
              <a:rPr lang="th-TH" sz="3200" dirty="0"/>
              <a:t>ประโยชน์ได้เสียของผู้แทนนิติบุคคล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th-TH" sz="3200" dirty="0"/>
              <a:t>              (ถือว่านิติบุคคลไม่รู้ นิติกรรมจึงมีผลสมบูรณ์)</a:t>
            </a:r>
          </a:p>
        </p:txBody>
      </p:sp>
    </p:spTree>
    <p:extLst>
      <p:ext uri="{BB962C8B-B14F-4D97-AF65-F5344CB8AC3E}">
        <p14:creationId xmlns:p14="http://schemas.microsoft.com/office/powerpoint/2010/main" val="15594343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มีวัตถุประสงค์ในการก่อให้เกิดความเคลื่อนไหวในสิทธิ (มุ่งให้เกิดผลทางกฎหมาย)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3200" dirty="0"/>
              <a:t>คือ เป็นการกระทำที่มุ่งประสงค์จะก่อ โอน เปลี่ยนแปลง สงวน หรือระงับซึ่งสิทธิ </a:t>
            </a:r>
          </a:p>
          <a:p>
            <a:pPr marL="0" indent="0">
              <a:buNone/>
            </a:pPr>
            <a:r>
              <a:rPr lang="th-TH" sz="3200" dirty="0"/>
              <a:t>   1. </a:t>
            </a:r>
            <a:r>
              <a:rPr lang="th-TH" sz="3200" b="1" dirty="0"/>
              <a:t>การร้องทุกข์ หรือการฟ้องคดี </a:t>
            </a:r>
            <a:r>
              <a:rPr lang="th-TH" sz="3200" dirty="0"/>
              <a:t>(ทั้งในคดีแพ่งและคดีอาญา) </a:t>
            </a:r>
            <a:r>
              <a:rPr lang="th-TH" sz="3200" b="1" dirty="0"/>
              <a:t>ไม่ถือเป็นการทำนิติกรรม </a:t>
            </a:r>
            <a:r>
              <a:rPr lang="th-TH" sz="3200" dirty="0"/>
              <a:t>เพราะมิได้มุ่งโดยตรงต่อการผูกนิติสัมพันธ์ขึ้นระหว่างบุคคล แต่เป็นเพียงการใช้สิทธิตามกฎหมายวิธีพิจารณาความเท่านั้น </a:t>
            </a:r>
          </a:p>
          <a:p>
            <a:pPr marL="0" indent="0">
              <a:buNone/>
            </a:pPr>
            <a:r>
              <a:rPr lang="th-TH" sz="3200" dirty="0"/>
              <a:t>   2. </a:t>
            </a:r>
            <a:r>
              <a:rPr lang="th-TH" sz="3200" b="1" dirty="0"/>
              <a:t>การถอนคำร้องทุกข์ การยอมความ หรือการถอนฟ้องในคดีอาญา เป็นการทำนิติกรรม </a:t>
            </a:r>
            <a:r>
              <a:rPr lang="th-TH" sz="3200" dirty="0"/>
              <a:t>เพราะเป็นการระงับไปเสียซึ่งสิทธิในการดำเนินคดีอาญาในคดีความผิดต่อส่วนตัว</a:t>
            </a:r>
          </a:p>
          <a:p>
            <a:pPr marL="0" indent="0">
              <a:buNone/>
            </a:pPr>
            <a:r>
              <a:rPr lang="th-TH" sz="3200" dirty="0"/>
              <a:t>   3. </a:t>
            </a:r>
            <a:r>
              <a:rPr lang="th-TH" sz="3200" b="1" dirty="0"/>
              <a:t>การทำสัญญาประนีประนอมยอมความ </a:t>
            </a:r>
            <a:r>
              <a:rPr lang="th-TH" sz="3200" dirty="0"/>
              <a:t>(ไม่ว่าในหรือนอกศาล) ตาม ปวิพ.ม.138 หรือ ปพพ.ม.850 ถือว่าเป็นการทำ</a:t>
            </a:r>
            <a:r>
              <a:rPr lang="th-TH" sz="3200" b="1" dirty="0"/>
              <a:t>นิติกรรม</a:t>
            </a:r>
          </a:p>
          <a:p>
            <a:pPr marL="0" indent="0">
              <a:buNone/>
            </a:pPr>
            <a:r>
              <a:rPr lang="th-TH" sz="3200" dirty="0"/>
              <a:t>   4. </a:t>
            </a:r>
            <a:r>
              <a:rPr lang="th-TH" sz="3200" b="1" dirty="0"/>
              <a:t>การท้ากันในคดีแพ่ง ไม่ใช่การทำนิติกรรม </a:t>
            </a:r>
            <a:r>
              <a:rPr lang="th-TH" sz="3200" dirty="0"/>
              <a:t>เพราะการท้ากันเป็นเรื่องเกี่ยวกับการดำเนินกระบวนพิจารณาคดีในศาลที่คู่ความตกลงกันให้ศาลวินิจฉัยชี้ขาดในประเด็นที่คู่ความท้ากันเป็นข้อแพ้ชนะ มิได้มุ่งโดยตรงต่อการผูกนิติสัมพันธ์ขึ้นระหว่างบุคคลเพื่อจะก่อ เปลี่ยนแปลง โอน สงวน หรือระงับซึ่งสิทธิ</a:t>
            </a:r>
          </a:p>
        </p:txBody>
      </p:sp>
    </p:spTree>
    <p:extLst>
      <p:ext uri="{BB962C8B-B14F-4D97-AF65-F5344CB8AC3E}">
        <p14:creationId xmlns:p14="http://schemas.microsoft.com/office/powerpoint/2010/main" val="6272060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กระชอน </a:t>
            </a:r>
            <a:r>
              <a:rPr lang="en-US" b="1" dirty="0"/>
              <a:t>: </a:t>
            </a:r>
            <a:r>
              <a:rPr lang="th-TH" b="1" dirty="0"/>
              <a:t>แบบ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กฎหมายกำหนดไว้ 4 แบบ</a:t>
            </a:r>
          </a:p>
          <a:p>
            <a:pPr marL="0" indent="0">
              <a:buNone/>
            </a:pPr>
            <a:r>
              <a:rPr lang="th-TH" sz="3200" dirty="0"/>
              <a:t>   1. ต้องทำเป็นหนังสือ </a:t>
            </a:r>
            <a:r>
              <a:rPr lang="th-TH" sz="3200" dirty="0">
                <a:solidFill>
                  <a:srgbClr val="FF0000"/>
                </a:solidFill>
              </a:rPr>
              <a:t>และ</a:t>
            </a:r>
            <a:r>
              <a:rPr lang="th-TH" sz="3200" dirty="0"/>
              <a:t> จดทะเบียนต่อพนักงานเจ้าหน้าที่</a:t>
            </a:r>
          </a:p>
          <a:p>
            <a:pPr marL="0" indent="0">
              <a:buNone/>
            </a:pPr>
            <a:r>
              <a:rPr lang="th-TH" sz="3200" dirty="0"/>
              <a:t>   2. ต้องจดทะเบียนต่อพนักงานเจ้าหน้าที่</a:t>
            </a:r>
          </a:p>
          <a:p>
            <a:pPr marL="0" indent="0">
              <a:buNone/>
            </a:pPr>
            <a:r>
              <a:rPr lang="th-TH" sz="3200" dirty="0"/>
              <a:t>   3. ต้องทำเป็นหนังสือ </a:t>
            </a:r>
            <a:r>
              <a:rPr lang="th-TH" sz="3200" dirty="0">
                <a:solidFill>
                  <a:srgbClr val="FF0000"/>
                </a:solidFill>
              </a:rPr>
              <a:t>และ</a:t>
            </a:r>
            <a:r>
              <a:rPr lang="th-TH" sz="3200" dirty="0"/>
              <a:t> ต้องทำต่อพนักงานเจ้าหน้าที่</a:t>
            </a:r>
          </a:p>
          <a:p>
            <a:pPr marL="0" indent="0">
              <a:buNone/>
            </a:pPr>
            <a:r>
              <a:rPr lang="th-TH" sz="3200" dirty="0"/>
              <a:t>   4. ต้องทำเป็นหนังสือ ทำด้วยวาจาไม่ได้</a:t>
            </a:r>
          </a:p>
          <a:p>
            <a:pPr marL="0" indent="0">
              <a:buNone/>
            </a:pPr>
            <a:r>
              <a:rPr lang="th-TH" sz="3200" b="1" dirty="0"/>
              <a:t>ผล</a:t>
            </a:r>
            <a:r>
              <a:rPr lang="th-TH" sz="3200" dirty="0"/>
              <a:t> </a:t>
            </a:r>
            <a:r>
              <a:rPr lang="en-US" sz="3200" dirty="0"/>
              <a:t>: </a:t>
            </a:r>
            <a:r>
              <a:rPr lang="th-TH" sz="3200" dirty="0"/>
              <a:t>นิติกรรมตกเป็น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6868320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กระชอน </a:t>
            </a:r>
            <a:r>
              <a:rPr lang="en-US" b="1" dirty="0"/>
              <a:t>: </a:t>
            </a:r>
            <a:r>
              <a:rPr lang="th-TH" b="1" dirty="0"/>
              <a:t>ความสามารถ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ผู้หย่อนความสามารถ มี 4 ประเภท</a:t>
            </a:r>
          </a:p>
          <a:p>
            <a:pPr marL="0" indent="0">
              <a:buNone/>
            </a:pPr>
            <a:r>
              <a:rPr lang="th-TH" sz="3200" dirty="0"/>
              <a:t>   1. ผู้เยาว์</a:t>
            </a:r>
          </a:p>
          <a:p>
            <a:pPr marL="0" indent="0">
              <a:buNone/>
            </a:pPr>
            <a:r>
              <a:rPr lang="th-TH" sz="3200" dirty="0"/>
              <a:t>   2. คนวิกลจริต</a:t>
            </a:r>
          </a:p>
          <a:p>
            <a:pPr marL="0" indent="0">
              <a:buNone/>
            </a:pPr>
            <a:r>
              <a:rPr lang="th-TH" sz="3200" dirty="0"/>
              <a:t>   3. คนไร้ความสามารถ</a:t>
            </a:r>
          </a:p>
          <a:p>
            <a:pPr marL="0" indent="0">
              <a:buNone/>
            </a:pPr>
            <a:r>
              <a:rPr lang="th-TH" sz="3200" dirty="0"/>
              <a:t>   4. คนเสมือนไร้ความสามารถ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11972884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ผู้เยาว์</a:t>
            </a:r>
            <a:r>
              <a:rPr lang="th-TH" dirty="0"/>
              <a:t> </a:t>
            </a:r>
            <a:r>
              <a:rPr lang="en-US" dirty="0"/>
              <a:t>: </a:t>
            </a:r>
            <a:r>
              <a:rPr lang="th-TH" dirty="0"/>
              <a:t>บุคคลที่อายุยังไม่ถึง 20 ปี บริบูรณ์ ตาม ม.19 – 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ผู้แทนโดยชอบธรรม</a:t>
            </a:r>
            <a:r>
              <a:rPr lang="th-TH" sz="3200" b="1" dirty="0"/>
              <a:t>กระทำการแทน </a:t>
            </a:r>
            <a:r>
              <a:rPr lang="th-TH" sz="3200" dirty="0"/>
              <a:t>หรือ</a:t>
            </a:r>
            <a:r>
              <a:rPr lang="th-TH" sz="3200" b="1" dirty="0"/>
              <a:t>ผู้เยาว์ทำนิติกรรมนั้นเอง</a:t>
            </a:r>
            <a:r>
              <a:rPr lang="th-TH" sz="3200" dirty="0"/>
              <a:t>โดยได้รับความ</a:t>
            </a:r>
            <a:r>
              <a:rPr lang="th-TH" sz="3200" b="1" dirty="0"/>
              <a:t>ยินยอม</a:t>
            </a:r>
            <a:r>
              <a:rPr lang="th-TH" sz="3200" dirty="0"/>
              <a:t>ฯ </a:t>
            </a:r>
          </a:p>
          <a:p>
            <a:r>
              <a:rPr lang="th-TH" sz="3200" dirty="0"/>
              <a:t> ฝ่าฝืน </a:t>
            </a:r>
            <a:r>
              <a:rPr lang="en-US" sz="3200" dirty="0"/>
              <a:t>: </a:t>
            </a:r>
            <a:r>
              <a:rPr lang="th-TH" sz="3200" dirty="0"/>
              <a:t>นิติกรรมตกเป็น “โมฆียะ”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การให้ความยินยอม </a:t>
            </a:r>
            <a:r>
              <a:rPr lang="th-TH" sz="3200" dirty="0"/>
              <a:t>กฎหมายไม่ได้กำหนดแบบ (วาจา, ลายลักษณ์ฯ, ปริยาย) ทั้งอาจให้ความยินยอมแก่ผู้เยาว์ หรือตัวคู่กรณีก็ได้ </a:t>
            </a:r>
            <a:r>
              <a:rPr lang="en-US" sz="3200" dirty="0"/>
              <a:t>+ </a:t>
            </a:r>
            <a:r>
              <a:rPr lang="th-TH" sz="3200" dirty="0"/>
              <a:t>ให้ความยินยอมเฉพาะเรื่อง</a:t>
            </a:r>
          </a:p>
          <a:p>
            <a:pPr marL="0" indent="0">
              <a:buNone/>
            </a:pP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037185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ผู้เยาว์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การร้องทุกข์หรือฟ้องคดี หรือการท้ากันในศาล </a:t>
            </a:r>
            <a:r>
              <a:rPr lang="th-TH" sz="3200" dirty="0"/>
              <a:t>เป็นเรื่องการใช้สิทธิตามกฎหมายวิธีพิจารณาความ และเป็นเรื่องเกี่ยวกับการดำเนินคดีในศาล ไม่เป็นการทำนิติกรรม ฉะนั้นแม้เนื้อหาและผลแห่งคดีจะเกี่ยวข้องกับทรัพย์สินของผู้เยาว์ ตาม ม.1574 ผู้ใช้อำนาจปกครอง, ผู้ใช้สิทธิแทนผู้เยาว์ก็ไม่ต้องได้รับอนุญาตจากศาลก่อน (ฎ.3590/2538)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นิติกรรมที่ผู้เยาว์ทำในฐานะตัวแทนของบุคคลที่บรรลุนิติภาวะแล้ว </a:t>
            </a:r>
            <a:r>
              <a:rPr lang="th-TH" sz="3200" dirty="0"/>
              <a:t>ไม่ต้องได้รับความยินยอมจากผู้แทนโดยชอบธรรมก็มีผลสมบูรณ์ เพราะถือว่าตัวการที่เป็นผู้บรรลุนิติภาวะแล้ว ได้กระทำการนั้นด้วยตนเอง เช่น ยายยกที่ดินให้หลาน โดยมอบอำนาจให้หลายไปทำนิติกรรมยกให้แทน แม้หลานจะยังไม่บรรลุนิติภาวะ หลานก็เป็นผู้รับมอบอำนาจได้โดยไม่ต้องได้รับความยินยอมจากผู้แทนโดยชอบธรรม (ฎ.596/2506)</a:t>
            </a:r>
          </a:p>
        </p:txBody>
      </p:sp>
    </p:spTree>
    <p:extLst>
      <p:ext uri="{BB962C8B-B14F-4D97-AF65-F5344CB8AC3E}">
        <p14:creationId xmlns:p14="http://schemas.microsoft.com/office/powerpoint/2010/main" val="3926011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คนไร้ความสามารถ กับ คนวิกลจริต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sz="3200" b="1" dirty="0"/>
              <a:t>คนไร้ความสามารถ </a:t>
            </a:r>
            <a:r>
              <a:rPr lang="th-TH" sz="3200" dirty="0"/>
              <a:t>คือ บุคคลวิกลจริตที่</a:t>
            </a:r>
            <a:r>
              <a:rPr lang="th-TH" sz="3200" b="1" dirty="0"/>
              <a:t>ศาลสั่ง</a:t>
            </a:r>
            <a:r>
              <a:rPr lang="th-TH" sz="3200" dirty="0"/>
              <a:t>ให้เป็นคนไร้ความสามารถ ดังนี้ หากศาลยังไม่ได้สั่ง บุคคลนั้นจะเป็นเพียงคนวิกลจริตธรรมดา (คนไร้ความสามารถจะอยู่ในความดูแลของ “ผู้อนุบาล”)</a:t>
            </a:r>
          </a:p>
          <a:p>
            <a:r>
              <a:rPr lang="th-TH" sz="3200" b="1" dirty="0"/>
              <a:t>คนวิกลจริต </a:t>
            </a:r>
            <a:r>
              <a:rPr lang="th-TH" sz="3200" dirty="0"/>
              <a:t>โดยทั่วไป คือ คนบ้า หรือบุคคลที่ผิดปกติ รวมไปถึงคนที่ป่วยและไม่สามารถช่วยเหลือตัวเองได้ด้วย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ผล</a:t>
            </a:r>
            <a:r>
              <a:rPr lang="th-TH" sz="3200" dirty="0"/>
              <a:t> </a:t>
            </a:r>
          </a:p>
          <a:p>
            <a:pPr marL="0" indent="0">
              <a:buNone/>
            </a:pPr>
            <a:r>
              <a:rPr lang="th-TH" sz="3200" dirty="0"/>
              <a:t>   </a:t>
            </a:r>
            <a:r>
              <a:rPr lang="th-TH" sz="3200" b="1" dirty="0"/>
              <a:t>คนไร้ความสามารถ : </a:t>
            </a:r>
            <a:r>
              <a:rPr lang="th-TH" sz="3200" b="1" dirty="0">
                <a:solidFill>
                  <a:srgbClr val="FF0000"/>
                </a:solidFill>
              </a:rPr>
              <a:t>โมฆียะ</a:t>
            </a:r>
            <a:r>
              <a:rPr lang="th-TH" sz="3200" dirty="0"/>
              <a:t> (ม.28 ว.สาม)</a:t>
            </a:r>
          </a:p>
          <a:p>
            <a:pPr marL="0" indent="0">
              <a:buNone/>
            </a:pPr>
            <a:r>
              <a:rPr lang="th-TH" sz="3200" dirty="0"/>
              <a:t>   </a:t>
            </a:r>
            <a:r>
              <a:rPr lang="th-TH" sz="3200" b="1" dirty="0"/>
              <a:t>คนวิกลจริต : </a:t>
            </a:r>
            <a:r>
              <a:rPr lang="th-TH" sz="3200" dirty="0"/>
              <a:t>จะมีผลเป็น</a:t>
            </a:r>
            <a:r>
              <a:rPr lang="th-TH" sz="3200" b="1" dirty="0">
                <a:solidFill>
                  <a:srgbClr val="FF0000"/>
                </a:solidFill>
              </a:rPr>
              <a:t>โมฆียะ</a:t>
            </a:r>
            <a:r>
              <a:rPr lang="th-TH" sz="3200" dirty="0"/>
              <a:t>ต่อเมื่อได้กระทำ</a:t>
            </a:r>
            <a:r>
              <a:rPr lang="th-TH" sz="3200" b="1" dirty="0"/>
              <a:t>ในขณะที่</a:t>
            </a:r>
            <a:r>
              <a:rPr lang="th-TH" sz="3200" dirty="0"/>
              <a:t>บุคคลนั้นวิกลจริตอยู่ </a:t>
            </a:r>
            <a:r>
              <a:rPr lang="th-TH" sz="3200" b="1" dirty="0">
                <a:solidFill>
                  <a:srgbClr val="FF0000"/>
                </a:solidFill>
              </a:rPr>
              <a:t>และ</a:t>
            </a:r>
            <a:r>
              <a:rPr lang="th-TH" sz="3200" b="1" dirty="0"/>
              <a:t>คู่กรณีอีกฝ่ายหนึ่งได้รู้แล้วด้วยว่าผู้กระทำเป็นคนวิกลจริต</a:t>
            </a:r>
            <a:r>
              <a:rPr lang="th-TH" sz="3200" dirty="0"/>
              <a:t> (ม30)</a:t>
            </a:r>
          </a:p>
          <a:p>
            <a:endParaRPr lang="th-TH" sz="3200" dirty="0"/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2051583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ฎ.5466/2537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คำว่า “บุคคลวิกลจริต” ตาม ม.28 ไม่ได้หมายความเฉพาะบุคคลที่มีจิตผิดปกติ หรือตามที่เข้าใจกันทั่วๆ ไป ว่าเป็นบ้าเท่านั้น แต่หมายความรวมถึงบุคคลผู้มีกิริยาอาการผิดปกติเพราะ คือ ขาดความรำลึก ขาดความรู้สึก และขาดความรับผิดชอบ เพราะบุคคลดังกล่าวไม่สามารถประกอบกิจการของตนหรือประกอบกิจส่วนตัวของตนได้ด้วย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32731482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คนเสมือนไร้ความสามารถ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เป็นบุคคลที่มีเหตุบกพร่อง </a:t>
            </a:r>
            <a:r>
              <a:rPr lang="th-TH" sz="3200" dirty="0"/>
              <a:t>จะเป็นความบกพร่องทางกาย หรือทางจิตอย่างอื่น ตามที่ ม.32 บัญญัติไว้ ซึ่งการบกพร่องนั้นเป็นเหตุให้บุคคลนั้น</a:t>
            </a:r>
            <a:r>
              <a:rPr lang="th-TH" sz="3200" b="1" dirty="0"/>
              <a:t>ไม่สามารถกระทำการงานโดยตนเอง หรือจัดกิจการไปในทางที่อาจจะเสื่อมเสียต่อทรัพย์สินของตนเองหรือครอบครัว </a:t>
            </a:r>
            <a:r>
              <a:rPr lang="th-TH" sz="3200" dirty="0"/>
              <a:t>ซึ่งเมื่อบุคคลตาม ม.28 ร้องขอต่อศาล ศาลจะสั่งให้บุคคลนั้นเป็นคนเสมือนไร้ความสามารถก็ได้</a:t>
            </a:r>
          </a:p>
          <a:p>
            <a:r>
              <a:rPr lang="th-TH" sz="3200" dirty="0"/>
              <a:t> ดังนั้น บุคคลที่ถูกศาลสั่งให้เป็นคนเสมือนไร้ความสามารถ</a:t>
            </a:r>
            <a:r>
              <a:rPr lang="th-TH" sz="3200" b="1" dirty="0"/>
              <a:t>จะต้องมีเหตุบกพร่องอย่างใดอย่างหนึ่งตามที่ ม.32 บัญญัติไว้ </a:t>
            </a:r>
            <a:r>
              <a:rPr lang="th-TH" sz="3200" b="1" dirty="0">
                <a:solidFill>
                  <a:srgbClr val="FF0000"/>
                </a:solidFill>
              </a:rPr>
              <a:t>และ</a:t>
            </a:r>
            <a:r>
              <a:rPr lang="th-TH" sz="3200" b="1" dirty="0"/>
              <a:t>จะต้องมีบุคคลตาม ม.28 มาร้องขอต่อศาลให้บุคคลดังกล่าวเป็นคนเสมือนไร้ความสามารถด้วย</a:t>
            </a:r>
          </a:p>
          <a:p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5941886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เหตุบกพร่องที่กฎหมายกำหนด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มี 4 เหตุ คือ กายพิการ จิตฟั่นเฟือน ประพฤติสุรุ่ยสุร่ายเสเพลเป็นอาจิณ หรือติดสุรายาเมา </a:t>
            </a:r>
          </a:p>
          <a:p>
            <a:r>
              <a:rPr lang="th-TH" sz="3200" dirty="0"/>
              <a:t> และในปัจจุบัน ม.32 ได้เพิ่มเหตุขึ้นมาอีกเหตุหนึ่ง โดยใช้คำว่า </a:t>
            </a:r>
            <a:r>
              <a:rPr lang="th-TH" sz="3200" b="1" dirty="0"/>
              <a:t>“หรือมีเหตุอื่นทำนองเดียวกันนั้น” </a:t>
            </a:r>
            <a:r>
              <a:rPr lang="th-TH" sz="3200" dirty="0"/>
              <a:t>คือ แม้จะไม่ใช่เหตุ 4 เหตุนั้นโดยแท้ แต่ก็เป็นเหตุที่ใกล้เคียงกับ 4 เหตุนั้น ก็เป็นเหตุที่สามารถยื่นคำร้องขอให้เป็นคนเสมือนไร้ความสามารถได้ </a:t>
            </a:r>
          </a:p>
          <a:p>
            <a:r>
              <a:rPr lang="th-TH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94415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200" b="1" dirty="0"/>
              <a:t>โดยหลัก </a:t>
            </a:r>
            <a:r>
              <a:rPr lang="th-TH" sz="3200" dirty="0"/>
              <a:t>คนเสมือนไร้ความสามารถสามารถทำนิติกรรมด้วยตนเองได้โดยลำพัง </a:t>
            </a:r>
            <a:r>
              <a:rPr lang="th-TH" sz="3200" b="1" dirty="0"/>
              <a:t>และนิติกรรมนั้นมีผลสมบูรณ์ </a:t>
            </a:r>
            <a:r>
              <a:rPr lang="th-TH" sz="3200" dirty="0"/>
              <a:t>(จัดทำกิจกรรมบางอย่างได้ หรือยังสามารถจัดกิจการไปในทางที่จะไม่เสื่อมเสียแก่ทรัพย์สินของเขาหรือครอบครัว)</a:t>
            </a:r>
          </a:p>
          <a:p>
            <a:r>
              <a:rPr lang="th-TH" sz="3200" b="1" dirty="0"/>
              <a:t>เว้นแต่ </a:t>
            </a:r>
            <a:r>
              <a:rPr lang="th-TH" sz="3200" dirty="0"/>
              <a:t>กิจการตาม ม.34 ที่คนเสมือนไร้ความสามารถต้องได้รับความยินยอมจาก “ผู้พิทักษ์” มิฉะนั้นจะตกเป็น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“โมฆียะ”</a:t>
            </a:r>
          </a:p>
          <a:p>
            <a:r>
              <a:rPr lang="th-TH" sz="3200" b="1" dirty="0"/>
              <a:t>สังเกต </a:t>
            </a:r>
            <a:r>
              <a:rPr lang="en-US" sz="3200" dirty="0"/>
              <a:t>: </a:t>
            </a:r>
            <a:r>
              <a:rPr lang="th-TH" sz="3200" dirty="0"/>
              <a:t>แม้จะเป็นกิจการตาม </a:t>
            </a:r>
            <a:r>
              <a:rPr lang="th-TH" sz="3200" b="1" dirty="0"/>
              <a:t>ม.34 (1)-(11) </a:t>
            </a:r>
            <a:r>
              <a:rPr lang="th-TH" sz="3200" dirty="0"/>
              <a:t>ก็ตาม </a:t>
            </a:r>
            <a:r>
              <a:rPr lang="th-TH" sz="3200" b="1" dirty="0"/>
              <a:t>คนเสมือนไร้ความสามารถก็ต้องกระทำกิจการนั้นด้วยตนเอง ผู้พิทักษ์มีอำนาจเพียงให้ความยินยอมเท่านั้น </a:t>
            </a:r>
            <a:r>
              <a:rPr lang="th-TH" sz="3200" dirty="0"/>
              <a:t>ผู้พิทักษ์จะไปทำกิจการดังกล่าวแทนคนเสมือนไร้ความสามารถไม่ได้ หากฝ่าฝืนย่อมเป็นการกระทำโดยไม่มีสิทธิ ไม่มีอำนาจ ไม่ผลตามกฎหมาย ไม่มีผลผูกพันคนเสมือนไร้ความสามารถ</a:t>
            </a:r>
          </a:p>
        </p:txBody>
      </p:sp>
    </p:spTree>
    <p:extLst>
      <p:ext uri="{BB962C8B-B14F-4D97-AF65-F5344CB8AC3E}">
        <p14:creationId xmlns:p14="http://schemas.microsoft.com/office/powerpoint/2010/main" val="285572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เจตนาลวง (ม.</a:t>
            </a:r>
            <a:r>
              <a:rPr lang="en-US" b="1" dirty="0"/>
              <a:t>155 </a:t>
            </a:r>
            <a:r>
              <a:rPr lang="th-TH" b="1" dirty="0"/>
              <a:t>ว.หนึ่ง)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</a:t>
            </a:r>
            <a:r>
              <a:rPr lang="th-TH" sz="3200" b="1" dirty="0"/>
              <a:t>คือ </a:t>
            </a:r>
            <a:r>
              <a:rPr lang="th-TH" sz="3200" dirty="0"/>
              <a:t>คู่กรณีทั้ง </a:t>
            </a:r>
            <a:r>
              <a:rPr lang="en-US" sz="3200" dirty="0"/>
              <a:t>2 </a:t>
            </a:r>
            <a:r>
              <a:rPr lang="th-TH" sz="3200" dirty="0"/>
              <a:t>ฝ่าย</a:t>
            </a:r>
            <a:r>
              <a:rPr lang="th-TH" sz="3200" b="1" dirty="0"/>
              <a:t>สมรู้กัน</a:t>
            </a:r>
            <a:r>
              <a:rPr lang="th-TH" sz="3200" dirty="0"/>
              <a:t>แสดงนิติกรรมที่ไม่ตรงกับเจตนาที่แท้จริง </a:t>
            </a:r>
            <a:r>
              <a:rPr lang="th-TH" sz="3200" b="1" dirty="0"/>
              <a:t>เพื่อหลอกบุคคลภายนอก</a:t>
            </a:r>
          </a:p>
          <a:p>
            <a:r>
              <a:rPr lang="en-US" sz="3200" dirty="0"/>
              <a:t> </a:t>
            </a:r>
            <a:r>
              <a:rPr lang="th-TH" sz="3200" b="1" dirty="0"/>
              <a:t>ผลระหว่างคู่กรณี </a:t>
            </a:r>
            <a:r>
              <a:rPr lang="en-US" sz="3200" dirty="0"/>
              <a:t>: </a:t>
            </a:r>
            <a:r>
              <a:rPr lang="th-TH" sz="3200" dirty="0"/>
              <a:t>นิติกรรมตกเป็น </a:t>
            </a:r>
            <a:r>
              <a:rPr lang="th-TH" sz="3200" b="1" dirty="0">
                <a:solidFill>
                  <a:srgbClr val="FF0000"/>
                </a:solidFill>
              </a:rPr>
              <a:t>“โมฆะ” </a:t>
            </a:r>
            <a:r>
              <a:rPr lang="th-TH" sz="3200" dirty="0"/>
              <a:t>เสมอ (เพราะคู่กรณีไม่มีเจตนาที่จะผูกนิติสัมพันธ์      </a:t>
            </a:r>
          </a:p>
          <a:p>
            <a:pPr marL="0" indent="0">
              <a:buNone/>
            </a:pPr>
            <a:r>
              <a:rPr lang="th-TH" sz="3200" dirty="0"/>
              <a:t>   ระหว่างบุคคลตามที่ตัวได้แสดงออกมาเลย)</a:t>
            </a:r>
          </a:p>
          <a:p>
            <a:r>
              <a:rPr lang="th-TH" sz="3200" dirty="0"/>
              <a:t> </a:t>
            </a:r>
            <a:r>
              <a:rPr lang="th-TH" sz="3200" b="1" dirty="0"/>
              <a:t>ผลต่อบุคคลภายนอก </a:t>
            </a:r>
            <a:r>
              <a:rPr lang="en-US" sz="3200" dirty="0"/>
              <a:t>: </a:t>
            </a:r>
            <a:r>
              <a:rPr lang="th-TH" sz="3200" dirty="0"/>
              <a:t>จะยกความเป็นโมฆะของการแสดงเจตนาลวงขึ้นเป็นข้อต่อสู้ </a:t>
            </a:r>
          </a:p>
          <a:p>
            <a:pPr marL="0" indent="0">
              <a:buNone/>
            </a:pPr>
            <a:r>
              <a:rPr lang="th-TH" sz="3200" dirty="0"/>
              <a:t>   บุคคลภายนอกผู้กระทำการ</a:t>
            </a:r>
            <a:r>
              <a:rPr lang="th-TH" sz="3200" b="1" dirty="0"/>
              <a:t>โดยสุจริต</a:t>
            </a:r>
            <a:r>
              <a:rPr lang="th-TH" sz="3200" b="1" dirty="0">
                <a:solidFill>
                  <a:srgbClr val="FF0000"/>
                </a:solidFill>
              </a:rPr>
              <a:t>และ</a:t>
            </a:r>
            <a:r>
              <a:rPr lang="th-TH" sz="3200" b="1" dirty="0"/>
              <a:t>ต้องเสียหาย</a:t>
            </a:r>
            <a:r>
              <a:rPr lang="th-TH" sz="3200" dirty="0"/>
              <a:t>จากการแสดงเจตนาลวงนั้นไม่ได้</a:t>
            </a:r>
          </a:p>
          <a:p>
            <a:pPr marL="0" indent="0">
              <a:buNone/>
            </a:pPr>
            <a:r>
              <a:rPr lang="th-TH" sz="3200" b="1" dirty="0"/>
              <a:t>สังเกต</a:t>
            </a:r>
            <a:r>
              <a:rPr lang="th-TH" sz="3200" dirty="0"/>
              <a:t> </a:t>
            </a:r>
            <a:r>
              <a:rPr lang="en-US" sz="3200" dirty="0"/>
              <a:t>: </a:t>
            </a:r>
            <a:r>
              <a:rPr lang="th-TH" sz="3200" dirty="0"/>
              <a:t>บุคคลภายนอกต้องสุจริต (ไม่รู้) และ ต้องเสียหายจากการแสดงเจตนาลวง</a:t>
            </a:r>
          </a:p>
        </p:txBody>
      </p:sp>
    </p:spTree>
    <p:extLst>
      <p:ext uri="{BB962C8B-B14F-4D97-AF65-F5344CB8AC3E}">
        <p14:creationId xmlns:p14="http://schemas.microsoft.com/office/powerpoint/2010/main" val="10117875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ความแตกต่างของโมฆะ กับ โมฆียะ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339330"/>
              </p:ext>
            </p:extLst>
          </p:nvPr>
        </p:nvGraphicFramePr>
        <p:xfrm>
          <a:off x="1066798" y="1693068"/>
          <a:ext cx="10398920" cy="4500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9460">
                  <a:extLst>
                    <a:ext uri="{9D8B030D-6E8A-4147-A177-3AD203B41FA5}">
                      <a16:colId xmlns:a16="http://schemas.microsoft.com/office/drawing/2014/main" val="3739100026"/>
                    </a:ext>
                  </a:extLst>
                </a:gridCol>
                <a:gridCol w="5199460">
                  <a:extLst>
                    <a:ext uri="{9D8B030D-6E8A-4147-A177-3AD203B41FA5}">
                      <a16:colId xmlns:a16="http://schemas.microsoft.com/office/drawing/2014/main" val="575530305"/>
                    </a:ext>
                  </a:extLst>
                </a:gridCol>
              </a:tblGrid>
              <a:tr h="33781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โมฆะ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</a:rPr>
                        <a:t>โมฆียะ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4538799"/>
                  </a:ext>
                </a:extLst>
              </a:tr>
              <a:tr h="3698401"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 </a:t>
                      </a:r>
                      <a:r>
                        <a:rPr lang="th-TH" sz="2400" dirty="0">
                          <a:effectLst/>
                        </a:rPr>
                        <a:t>เป็นการเสียเปล่า ไม่ผูกพันคู่กรณี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 </a:t>
                      </a:r>
                      <a:r>
                        <a:rPr lang="th-TH" sz="2400" dirty="0">
                          <a:effectLst/>
                        </a:rPr>
                        <a:t>ให้สัตยาบันไม่ได้ เพราะเสียเปล่าไปแล้ว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3. </a:t>
                      </a:r>
                      <a:r>
                        <a:rPr lang="th-TH" sz="2400" dirty="0">
                          <a:effectLst/>
                        </a:rPr>
                        <a:t>บอกล้างไม่ได้ เพราะเสียเปล่าไปแล้ว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 </a:t>
                      </a:r>
                      <a:r>
                        <a:rPr lang="th-TH" sz="2400" dirty="0">
                          <a:effectLst/>
                        </a:rPr>
                        <a:t>ผู้มีส่วนได้เสียมีสิทธิยกขึ้นกล่าวอ้างได้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5. </a:t>
                      </a:r>
                      <a:r>
                        <a:rPr lang="th-TH" sz="2400" dirty="0">
                          <a:effectLst/>
                        </a:rPr>
                        <a:t>ไม่มีกำหนดเวลากล่าวอ้าง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6. </a:t>
                      </a:r>
                      <a:r>
                        <a:rPr lang="th-TH" sz="2400" dirty="0">
                          <a:effectLst/>
                        </a:rPr>
                        <a:t>การกลับคืนใช้หลักลาภมิควรได้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1. </a:t>
                      </a:r>
                      <a:r>
                        <a:rPr lang="th-TH" sz="2400" dirty="0">
                          <a:effectLst/>
                        </a:rPr>
                        <a:t>เป็นการสมบูรณ์ ผูกพันคู่กรณีจนกว่าจะถูกบอกล้างให้เป็นโมฆะ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2. </a:t>
                      </a:r>
                      <a:r>
                        <a:rPr lang="th-TH" sz="2400" dirty="0">
                          <a:effectLst/>
                        </a:rPr>
                        <a:t>ให้สัตยาบันเพื่อให้สมบูรณ์ได้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3. </a:t>
                      </a:r>
                      <a:r>
                        <a:rPr lang="th-TH" sz="2400" dirty="0">
                          <a:effectLst/>
                        </a:rPr>
                        <a:t>บอกล้างเพื่อให้เป็นโมฆะได้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4.</a:t>
                      </a:r>
                      <a:r>
                        <a:rPr lang="th-TH" sz="2400" baseline="0" dirty="0">
                          <a:effectLst/>
                        </a:rPr>
                        <a:t> </a:t>
                      </a:r>
                      <a:r>
                        <a:rPr lang="th-TH" sz="2400" dirty="0">
                          <a:effectLst/>
                        </a:rPr>
                        <a:t>บุคคลตาม ม.</a:t>
                      </a:r>
                      <a:r>
                        <a:rPr lang="en-US" sz="2400" dirty="0">
                          <a:effectLst/>
                        </a:rPr>
                        <a:t>175</a:t>
                      </a:r>
                      <a:r>
                        <a:rPr lang="en-US" sz="2400" baseline="0" dirty="0">
                          <a:effectLst/>
                        </a:rPr>
                        <a:t> </a:t>
                      </a:r>
                      <a:r>
                        <a:rPr lang="th-TH" sz="2400" dirty="0">
                          <a:effectLst/>
                        </a:rPr>
                        <a:t>เท่านั้น ที่มีสิทธิบอกล้างหรือให้สัตยาบัน</a:t>
                      </a:r>
                      <a:endParaRPr lang="en-US" sz="2400" dirty="0">
                        <a:effectLst/>
                      </a:endParaRP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5. </a:t>
                      </a:r>
                      <a:r>
                        <a:rPr lang="th-TH" sz="2400" dirty="0">
                          <a:effectLst/>
                        </a:rPr>
                        <a:t>มีกำหนดเวลาบอกล้างตาม ม.</a:t>
                      </a:r>
                      <a:r>
                        <a:rPr lang="en-US" sz="2400" dirty="0">
                          <a:effectLst/>
                        </a:rPr>
                        <a:t>181</a:t>
                      </a:r>
                    </a:p>
                    <a:p>
                      <a:pPr marL="457200" algn="thaiDi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6. </a:t>
                      </a:r>
                      <a:r>
                        <a:rPr lang="th-TH" sz="2400" dirty="0">
                          <a:effectLst/>
                        </a:rPr>
                        <a:t>การกลับคืน ต้องกลับคืนสู่ฐานะเดิมทุกกรณี ถ้าคืนไม่ได้ให้ชดใช้ค่าเสียหายแทน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5445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9010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9272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นิติกรรมอำพราง (ม.</a:t>
            </a:r>
            <a:r>
              <a:rPr lang="en-US" b="1" dirty="0"/>
              <a:t>155 </a:t>
            </a:r>
            <a:r>
              <a:rPr lang="th-TH" b="1" dirty="0"/>
              <a:t>ว.สอง)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คือ การที่</a:t>
            </a:r>
            <a:r>
              <a:rPr lang="th-TH" sz="3200" b="1" dirty="0"/>
              <a:t>คู่กรณีทำนิติกรรมขึ้นมา </a:t>
            </a:r>
            <a:r>
              <a:rPr lang="en-US" sz="3200" b="1" dirty="0"/>
              <a:t>2 </a:t>
            </a:r>
            <a:r>
              <a:rPr lang="th-TH" sz="3200" b="1" dirty="0"/>
              <a:t>นิติกรรม แต่มีเจตนาผูกพันกันเพียงนิติกรรมเดียว </a:t>
            </a:r>
            <a:r>
              <a:rPr lang="th-TH" sz="3200" dirty="0"/>
              <a:t>โดยนิติกรรมที่แสดงออกมานั้นเป็นการแสดง</a:t>
            </a:r>
            <a:r>
              <a:rPr lang="th-TH" sz="3200" b="1" dirty="0"/>
              <a:t>เจตนาลวง</a:t>
            </a:r>
            <a:r>
              <a:rPr lang="th-TH" sz="3200" dirty="0"/>
              <a:t>เพื่อ</a:t>
            </a:r>
            <a:r>
              <a:rPr lang="th-TH" sz="3200" b="1" dirty="0"/>
              <a:t>อำพราง</a:t>
            </a:r>
            <a:r>
              <a:rPr lang="th-TH" sz="3200" dirty="0"/>
              <a:t>นิติกรรมอีกอันหนึ่งที่ซ่อนอยู่ ซึ่งคู่กรณีมีเจตนาที่จะผูกพันกันจริงๆ ตามนิติกรรมที่ถูกอำพรางนั้น</a:t>
            </a:r>
            <a:endParaRPr lang="en-US" sz="3200" dirty="0"/>
          </a:p>
          <a:p>
            <a:r>
              <a:rPr lang="en-US" sz="3200" dirty="0"/>
              <a:t> </a:t>
            </a:r>
            <a:r>
              <a:rPr lang="th-TH" sz="3200" dirty="0"/>
              <a:t>นิติกรรมที่เป็นเจตนาลวง ผลเป็น </a:t>
            </a:r>
            <a:r>
              <a:rPr lang="th-TH" sz="3200" b="1" dirty="0"/>
              <a:t>“โมฆะ”</a:t>
            </a:r>
          </a:p>
          <a:p>
            <a:r>
              <a:rPr lang="th-TH" sz="3200" b="1" dirty="0"/>
              <a:t> นิติกรรมอำพราง </a:t>
            </a:r>
            <a:r>
              <a:rPr lang="th-TH" sz="3200" dirty="0"/>
              <a:t>(นิติกรรมที่คู่กรณีต้องการผูกสัมพันธ์จริงๆ) มีผลเป็นไปตามลักษณะของนิติกรรมที่อำพรางไว้ เช่น ซื้อขายที่ดิน ต้องทำตามแบบ</a:t>
            </a:r>
          </a:p>
          <a:p>
            <a:pPr marL="0" indent="0">
              <a:buNone/>
            </a:pP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96920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หมายเหตุ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ถ้านิติกรรมที่ถูกอำพรางไว้มีกฎหมายกำหนดแบบให้ต้องทำเป็นหนังสือ หรือมีกำหนดแบบเป็นอย่างอื่น หรือกำหนดว่าต้องมีหลักฐานเป็นหนังสือถึงจะฟ้องร้องบังคับคดีได้ </a:t>
            </a:r>
            <a:r>
              <a:rPr lang="th-TH" sz="3200" b="1" dirty="0"/>
              <a:t>นิติกรรมที่ถูกอำพรางนั้นก็จะต้องทำให้ถูกต้องตามแบบที่กฎหมายกำหนด หรือต้องมีหลักฐานเป็นหนังสือลงลายมือชื่อผู้ต้องรับผิดเป็นสำคัญด้วย จึงจะฟ้องร้องให้บังคับคดีได้</a:t>
            </a:r>
          </a:p>
          <a:p>
            <a:r>
              <a:rPr lang="th-TH" sz="3200" b="1" dirty="0"/>
              <a:t> </a:t>
            </a:r>
            <a:r>
              <a:rPr lang="th-TH" sz="3200" dirty="0"/>
              <a:t>แต่ในขณะเดียวกันนิติกรรมที่เป็นโมฆะนั้น</a:t>
            </a:r>
            <a:r>
              <a:rPr lang="th-TH" sz="3200" b="1" dirty="0"/>
              <a:t>อาจจะสมบูรณ์ในฐานะที่เป็นนิติกรรมอย่างอื่นได้ </a:t>
            </a:r>
          </a:p>
        </p:txBody>
      </p:sp>
    </p:spTree>
    <p:extLst>
      <p:ext uri="{BB962C8B-B14F-4D97-AF65-F5344CB8AC3E}">
        <p14:creationId xmlns:p14="http://schemas.microsoft.com/office/powerpoint/2010/main" val="232387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ฎ.862-863/2520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thaiDist"/>
            <a:r>
              <a:rPr lang="th-TH" sz="3200" dirty="0"/>
              <a:t>ทำสัญญาขายฝากอำพรางสัญญากู้ </a:t>
            </a:r>
            <a:r>
              <a:rPr lang="th-TH" sz="3200" b="1" dirty="0"/>
              <a:t>สัญญาขายฝากเป็นโมฆะเพราะเกิดจากการแสดงเจตนาลวงโดยสมรู้กันระหว่างคู่กรณี สัญญากู้ซึ่งเป็นสัญญาที่แท้จริงและถูกอำพรางไว้นั้น ต้องบังคับตามกฎหมายว่าด้วยนิติกรรมที่ถูกอำพราง คือ กฎหมายว่าด้วยการกู้ยืม </a:t>
            </a:r>
            <a:r>
              <a:rPr lang="th-TH" sz="3200" dirty="0"/>
              <a:t>ศาลฎีกาวินิจฉัยว่า แม้สัญญากู้ยืมที่ถูกอำพรางนั้นไม่ได้มีหลักฐานการกู้ยืมเป็นหนังสือลงลายมือชื่อผู้กู้เป็นสำคัญต่างหากจากสัญญาขายฝาก ก็ย่อมถือได้ว่าสัญญาขายฝากเป็นหลักฐานแห่งสัญญากู้ที่ทำไว้เป็นลายลักษณ์อักษรและมีผลใช้บังคับกันได้</a:t>
            </a:r>
          </a:p>
          <a:p>
            <a:pPr algn="thaiDist"/>
            <a:r>
              <a:rPr lang="th-TH" sz="3200" dirty="0"/>
              <a:t> </a:t>
            </a:r>
            <a:r>
              <a:rPr lang="th-TH" sz="3200" b="1" dirty="0"/>
              <a:t>หมายเหตุ</a:t>
            </a:r>
            <a:r>
              <a:rPr lang="th-TH" sz="3200" dirty="0"/>
              <a:t>	 เรื่องนี้ศาลได้ใช้หลักนี้มาแก้ไขความเคร่งครัดของหลักที่ว่า นิติกรรมที่ถูกอำพรางนั้นถ้ามีกฎหมายกำหนดแบบไว้ต้องทำให้ถูกต้องตามแบบ มิฉะนั้นเป็นโมฆะ</a:t>
            </a:r>
          </a:p>
          <a:p>
            <a:pPr marL="0" indent="0" algn="thaiDist">
              <a:buNone/>
            </a:pP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62626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กรณีที่นิติกรรมที่เกิดจากการแสดงเจตนาลวงโดยสมรู้กันระหว่างคู่กรณี</a:t>
            </a:r>
            <a:r>
              <a:rPr lang="th-TH" sz="3200" b="1" dirty="0"/>
              <a:t>เป็นโมฆะ และ</a:t>
            </a:r>
            <a:r>
              <a:rPr lang="th-TH" sz="3200" dirty="0"/>
              <a:t>นิติกรรมที่ถูกอำพรางไว้ก็ไม่ได้ทำตามแบบตก</a:t>
            </a:r>
            <a:r>
              <a:rPr lang="th-TH" sz="3200" b="1" dirty="0"/>
              <a:t>เป็นโมฆะ</a:t>
            </a:r>
            <a:r>
              <a:rPr lang="th-TH" sz="3200" dirty="0"/>
              <a:t>ด้วย </a:t>
            </a:r>
            <a:r>
              <a:rPr lang="th-TH" sz="3200" b="1" dirty="0"/>
              <a:t>และ</a:t>
            </a:r>
            <a:r>
              <a:rPr lang="th-TH" sz="3200" dirty="0"/>
              <a:t>ไม่สามารถจะสมบูรณ์ในฐานะที่เป็นนิติกรรมอย่างอื่นได้ กรณีเช่นนี้ต้องบังคับตามหลัก</a:t>
            </a:r>
            <a:r>
              <a:rPr lang="th-TH" sz="3200" b="1" dirty="0"/>
              <a:t>เรื่องลาภมิควรได้</a:t>
            </a:r>
          </a:p>
        </p:txBody>
      </p:sp>
    </p:spTree>
    <p:extLst>
      <p:ext uri="{BB962C8B-B14F-4D97-AF65-F5344CB8AC3E}">
        <p14:creationId xmlns:p14="http://schemas.microsoft.com/office/powerpoint/2010/main" val="3692783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328</TotalTime>
  <Words>5242</Words>
  <Application>Microsoft Office PowerPoint</Application>
  <PresentationFormat>Widescreen</PresentationFormat>
  <Paragraphs>223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Calibri</vt:lpstr>
      <vt:lpstr>Century Gothic</vt:lpstr>
      <vt:lpstr>Cordia New</vt:lpstr>
      <vt:lpstr>DilleniaUPC</vt:lpstr>
      <vt:lpstr>Garamond</vt:lpstr>
      <vt:lpstr>Savon</vt:lpstr>
      <vt:lpstr>นิติกรรม - สัญญา</vt:lpstr>
      <vt:lpstr>กระชอนนิติกรรม (ม.149)</vt:lpstr>
      <vt:lpstr>เจตนา</vt:lpstr>
      <vt:lpstr>เจตนาซ่อนเร้น (ม.154)</vt:lpstr>
      <vt:lpstr>เจตนาลวง (ม.155 ว.หนึ่ง)</vt:lpstr>
      <vt:lpstr>นิติกรรมอำพราง (ม.155 ว.สอง)</vt:lpstr>
      <vt:lpstr>หมายเหตุ</vt:lpstr>
      <vt:lpstr>ฎ.862-863/2520 </vt:lpstr>
      <vt:lpstr>PowerPoint Presentation</vt:lpstr>
      <vt:lpstr> ฎ.2711/2544 </vt:lpstr>
      <vt:lpstr>เจตนาซ่อนเร้น : เจตนาลวงต่างกันอย่างไร?</vt:lpstr>
      <vt:lpstr>สำคัญผิด (ม.156, 157, 158)</vt:lpstr>
      <vt:lpstr>สำคัญผิดในสิ่งซึ่งเป็นสาระสำคัญของนิติกรรม (ม.156)</vt:lpstr>
      <vt:lpstr>สาระสำคัญของนิติกรรม : ลักษณะของนิติกรรม</vt:lpstr>
      <vt:lpstr>ฎ.1542/2498 </vt:lpstr>
      <vt:lpstr>ความสำคัญผิดที่เกิดจากการถูกหลอก (กลฉ้อฉล)</vt:lpstr>
      <vt:lpstr>ฎ.8755/2551 </vt:lpstr>
      <vt:lpstr>ฎ.1237/2554 </vt:lpstr>
      <vt:lpstr>การสำคัญผิดในตัวบุคคลซึ่งเป็นคู่กรณีแห่งนิติกรรม</vt:lpstr>
      <vt:lpstr>หลักเกณฑ์</vt:lpstr>
      <vt:lpstr>การสำคัญผิดในทรัพย์สินซึ่งเป็นวัตถุแห่งนิติกรรม</vt:lpstr>
      <vt:lpstr>การสำคัญผิดในคุณสมบัติของบุคคลหรือทรัพย์สิน (ม.157)</vt:lpstr>
      <vt:lpstr>การพิจารณาว่าเป็นสาระสำคัญหรือไม่?</vt:lpstr>
      <vt:lpstr> ฎ.2471/2541 </vt:lpstr>
      <vt:lpstr>ความสำคัญผิดซึ่งเกิดจากความประมาทเลินเล่ออย่างร้ายแรง (ม.158)</vt:lpstr>
      <vt:lpstr>หมายเหตุ</vt:lpstr>
      <vt:lpstr>กลฉ้อฉล (ม.159 - 163)</vt:lpstr>
      <vt:lpstr>กลฉ้อฉล กับ การสำคัญผิดต่างกันอย่างไร?</vt:lpstr>
      <vt:lpstr>วิธีแยกความแตกต่าง</vt:lpstr>
      <vt:lpstr>ฎ.1034/2518 </vt:lpstr>
      <vt:lpstr>ฎ.6103/2545 </vt:lpstr>
      <vt:lpstr>กลฉ้อฉลเพื่อเหตุ (ม.161)</vt:lpstr>
      <vt:lpstr>ฎ.1559/2524 </vt:lpstr>
      <vt:lpstr>ข่มขู่ </vt:lpstr>
      <vt:lpstr>การข่มขู่ กับ กลฉ้อฉล ต่างกันอย่างไร?</vt:lpstr>
      <vt:lpstr>กระชอน : วัตถุประสงค์</vt:lpstr>
      <vt:lpstr>วัตถุประสงค์ต้องห้ามชัดแจ้ง</vt:lpstr>
      <vt:lpstr>การคิดดอกเบี้ยทบต้น ปพพ.ม.655 </vt:lpstr>
      <vt:lpstr>นิติกรรมที่มีวัตถุประสงค์เป็นการพ้นวิสัย</vt:lpstr>
      <vt:lpstr>มีวัตถุประสงค์ในการก่อให้เกิดความเคลื่อนไหวในสิทธิ (มุ่งให้เกิดผลทางกฎหมาย)</vt:lpstr>
      <vt:lpstr>กระชอน : แบบ</vt:lpstr>
      <vt:lpstr>กระชอน : ความสามารถ</vt:lpstr>
      <vt:lpstr>ผู้เยาว์ : บุคคลที่อายุยังไม่ถึง 20 ปี บริบูรณ์ ตาม ม.19 – 27</vt:lpstr>
      <vt:lpstr>ผู้เยาว์</vt:lpstr>
      <vt:lpstr>คนไร้ความสามารถ กับ คนวิกลจริต</vt:lpstr>
      <vt:lpstr>ฎ.5466/2537 </vt:lpstr>
      <vt:lpstr>คนเสมือนไร้ความสามารถ</vt:lpstr>
      <vt:lpstr>เหตุบกพร่องที่กฎหมายกำหนด</vt:lpstr>
      <vt:lpstr>PowerPoint Presentation</vt:lpstr>
      <vt:lpstr>ความแตกต่างของโมฆะ กับ โมฆียะ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นิติกรรม - สัญญา</dc:title>
  <dc:creator>chocho_bobo@hotmail.com</dc:creator>
  <cp:lastModifiedBy>chocho_bobo@hotmail.com</cp:lastModifiedBy>
  <cp:revision>38</cp:revision>
  <dcterms:created xsi:type="dcterms:W3CDTF">2016-05-07T14:36:34Z</dcterms:created>
  <dcterms:modified xsi:type="dcterms:W3CDTF">2016-05-07T20:04:47Z</dcterms:modified>
</cp:coreProperties>
</file>