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78" r:id="rId6"/>
    <p:sldId id="271" r:id="rId7"/>
    <p:sldId id="259" r:id="rId8"/>
    <p:sldId id="260" r:id="rId9"/>
    <p:sldId id="282" r:id="rId10"/>
    <p:sldId id="285" r:id="rId11"/>
    <p:sldId id="283" r:id="rId12"/>
    <p:sldId id="264" r:id="rId13"/>
    <p:sldId id="270" r:id="rId14"/>
    <p:sldId id="261" r:id="rId15"/>
    <p:sldId id="262" r:id="rId16"/>
    <p:sldId id="281" r:id="rId17"/>
    <p:sldId id="277" r:id="rId18"/>
    <p:sldId id="280" r:id="rId19"/>
    <p:sldId id="263" r:id="rId20"/>
    <p:sldId id="293" r:id="rId21"/>
    <p:sldId id="273" r:id="rId22"/>
    <p:sldId id="266" r:id="rId23"/>
    <p:sldId id="268" r:id="rId24"/>
    <p:sldId id="286" r:id="rId25"/>
    <p:sldId id="269" r:id="rId26"/>
    <p:sldId id="274" r:id="rId27"/>
    <p:sldId id="287" r:id="rId28"/>
    <p:sldId id="275" r:id="rId29"/>
    <p:sldId id="292" r:id="rId30"/>
    <p:sldId id="289" r:id="rId31"/>
    <p:sldId id="291" r:id="rId32"/>
    <p:sldId id="294" r:id="rId33"/>
    <p:sldId id="288" r:id="rId34"/>
    <p:sldId id="290" r:id="rId3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11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590E-1A5D-4849-8AD8-A6BF5A39E6F9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9D9A-A7A3-45C1-B553-5402E15777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894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590E-1A5D-4849-8AD8-A6BF5A39E6F9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9D9A-A7A3-45C1-B553-5402E15777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340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590E-1A5D-4849-8AD8-A6BF5A39E6F9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9D9A-A7A3-45C1-B553-5402E15777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720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590E-1A5D-4849-8AD8-A6BF5A39E6F9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9D9A-A7A3-45C1-B553-5402E15777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254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590E-1A5D-4849-8AD8-A6BF5A39E6F9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9D9A-A7A3-45C1-B553-5402E15777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451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590E-1A5D-4849-8AD8-A6BF5A39E6F9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9D9A-A7A3-45C1-B553-5402E15777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057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590E-1A5D-4849-8AD8-A6BF5A39E6F9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9D9A-A7A3-45C1-B553-5402E15777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231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590E-1A5D-4849-8AD8-A6BF5A39E6F9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9D9A-A7A3-45C1-B553-5402E15777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865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590E-1A5D-4849-8AD8-A6BF5A39E6F9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9D9A-A7A3-45C1-B553-5402E15777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354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590E-1A5D-4849-8AD8-A6BF5A39E6F9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9D9A-A7A3-45C1-B553-5402E15777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599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590E-1A5D-4849-8AD8-A6BF5A39E6F9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9D9A-A7A3-45C1-B553-5402E15777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760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3590E-1A5D-4849-8AD8-A6BF5A39E6F9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C9D9A-A7A3-45C1-B553-5402E15777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751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law.or.th/node/4214" TargetMode="External"/><Relationship Id="rId2" Type="http://schemas.openxmlformats.org/officeDocument/2006/relationships/hyperlink" Target="https://ilaw.or.th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cs typeface="+mn-cs"/>
              </a:rPr>
              <a:t>การแสดงเจตจำนงของประชาชนตามระบอบประชาธิปไตย</a:t>
            </a:r>
            <a:endParaRPr lang="th-TH" sz="4000" b="1" dirty="0">
              <a:cs typeface="+mn-cs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853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74638"/>
            <a:ext cx="6468864" cy="64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0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265" y="980728"/>
            <a:ext cx="8212428" cy="462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8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การเลือกตั้งคือการคัดคนดี</a:t>
            </a:r>
          </a:p>
          <a:p>
            <a:r>
              <a:rPr lang="th-TH" sz="4000" dirty="0" smtClean="0"/>
              <a:t>การเลือกตั้งคือการแสดงความฉลาด / ความโง่</a:t>
            </a:r>
          </a:p>
          <a:p>
            <a:r>
              <a:rPr lang="th-TH" sz="4000" dirty="0" smtClean="0"/>
              <a:t>การเลือกตั้งคือการพิสูจน์ความถูก / ผิด กฎหมาย</a:t>
            </a:r>
          </a:p>
          <a:p>
            <a:endParaRPr lang="th-TH" sz="4000" dirty="0" smtClean="0"/>
          </a:p>
          <a:p>
            <a:endParaRPr lang="th-TH" sz="4000" dirty="0" smtClean="0"/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445767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/>
              <a:t>หลักการพื้นฐานของการเลือกตั้ง/แสดงเจตจำนง</a:t>
            </a:r>
          </a:p>
          <a:p>
            <a:r>
              <a:rPr lang="th-TH" sz="4000" dirty="0" smtClean="0"/>
              <a:t>การออกเสียงเป็นไปโดยอิสระ </a:t>
            </a:r>
            <a:r>
              <a:rPr lang="en-US" sz="4000" dirty="0" smtClean="0"/>
              <a:t>&gt;&gt; </a:t>
            </a:r>
            <a:r>
              <a:rPr lang="th-TH" sz="4000" dirty="0" smtClean="0"/>
              <a:t>ลับ ไม่ถูกแทรกแซง</a:t>
            </a:r>
          </a:p>
          <a:p>
            <a:r>
              <a:rPr lang="th-TH" sz="4000" dirty="0" smtClean="0"/>
              <a:t>ความเสมอภาคระหว่างบุคคล </a:t>
            </a:r>
            <a:r>
              <a:rPr lang="en-US" sz="4000" dirty="0" smtClean="0"/>
              <a:t>&gt;&gt; </a:t>
            </a:r>
            <a:r>
              <a:rPr lang="th-TH" sz="4000" dirty="0" smtClean="0"/>
              <a:t>หนึ่งคนหนึ่งเสียง</a:t>
            </a:r>
          </a:p>
          <a:p>
            <a:r>
              <a:rPr lang="th-TH" sz="4000" dirty="0" smtClean="0"/>
              <a:t>การเลือกตั้งต้องมีวาระชัดเจน ไม่ยาวและสั้นจนเกินไป </a:t>
            </a:r>
            <a:r>
              <a:rPr lang="en-US" sz="4000" dirty="0" smtClean="0"/>
              <a:t>&gt;&gt; </a:t>
            </a:r>
            <a:r>
              <a:rPr lang="th-TH" sz="4000" dirty="0" smtClean="0"/>
              <a:t>ยึดโยงกับประชาชน</a:t>
            </a: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55649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h-TH" b="1" dirty="0">
                <a:solidFill>
                  <a:prstClr val="black"/>
                </a:solidFill>
                <a:ea typeface="+mn-ea"/>
                <a:cs typeface="Cordia New"/>
              </a:rPr>
              <a:t>ระบบ</a:t>
            </a:r>
            <a:r>
              <a:rPr lang="th-TH" b="1" dirty="0" smtClean="0">
                <a:solidFill>
                  <a:prstClr val="black"/>
                </a:solidFill>
                <a:ea typeface="+mn-ea"/>
                <a:cs typeface="Cordia New"/>
              </a:rPr>
              <a:t>เลือกตั้ง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/>
              <a:t>การเลือกตั้งแบบเสียงข้างมาก</a:t>
            </a:r>
          </a:p>
          <a:p>
            <a:r>
              <a:rPr lang="th-TH" sz="4000" dirty="0" smtClean="0"/>
              <a:t>ผู้สมัครคนใดได้คะแนนมากกว่าก็เป็นผู้ชนะ </a:t>
            </a:r>
          </a:p>
          <a:p>
            <a:r>
              <a:rPr lang="th-TH" sz="4000" dirty="0" smtClean="0"/>
              <a:t>มักใช้กับผู้แทนจากเขตเลือกตั้งขนาดไม่ใหญ่ (ส.ส. เขต)</a:t>
            </a:r>
          </a:p>
          <a:p>
            <a:r>
              <a:rPr lang="th-TH" sz="4000" dirty="0" smtClean="0"/>
              <a:t>การเลือกตั้งแบบเสียงข้างมากสองรอบ</a:t>
            </a:r>
          </a:p>
          <a:p>
            <a:r>
              <a:rPr lang="th-TH" sz="4000" dirty="0" smtClean="0"/>
              <a:t>เอาผู้สมัครที่ได้ที่หนึ่งและที่สองมาแข่งกันอีกรอบหนึ่ง</a:t>
            </a:r>
          </a:p>
        </p:txBody>
      </p:sp>
    </p:spTree>
    <p:extLst>
      <p:ext uri="{BB962C8B-B14F-4D97-AF65-F5344CB8AC3E}">
        <p14:creationId xmlns:p14="http://schemas.microsoft.com/office/powerpoint/2010/main" val="3933523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z="4000" b="1" dirty="0">
                <a:solidFill>
                  <a:prstClr val="black"/>
                </a:solidFill>
              </a:rPr>
              <a:t>การเลือกตั้งแบบ</a:t>
            </a:r>
            <a:r>
              <a:rPr lang="th-TH" sz="4000" b="1" dirty="0" smtClean="0">
                <a:solidFill>
                  <a:prstClr val="black"/>
                </a:solidFill>
              </a:rPr>
              <a:t>สัดส่วน</a:t>
            </a:r>
          </a:p>
          <a:p>
            <a:pPr lvl="0"/>
            <a:r>
              <a:rPr lang="th-TH" sz="4000" dirty="0" smtClean="0">
                <a:solidFill>
                  <a:prstClr val="black"/>
                </a:solidFill>
              </a:rPr>
              <a:t>ข้อจำกัดของระบบแบบเดิม มีคะแนนที่ไม่มีความหมายเป็นจำนวนมาก เช่น แพ้ </a:t>
            </a:r>
            <a:r>
              <a:rPr lang="en-US" sz="4000" dirty="0" smtClean="0">
                <a:solidFill>
                  <a:prstClr val="black"/>
                </a:solidFill>
              </a:rPr>
              <a:t>45 </a:t>
            </a:r>
            <a:r>
              <a:rPr lang="th-TH" sz="4000" dirty="0" smtClean="0">
                <a:solidFill>
                  <a:prstClr val="black"/>
                </a:solidFill>
              </a:rPr>
              <a:t>ต่อ </a:t>
            </a:r>
            <a:r>
              <a:rPr lang="en-US" sz="4000" dirty="0" smtClean="0">
                <a:solidFill>
                  <a:prstClr val="black"/>
                </a:solidFill>
              </a:rPr>
              <a:t>55</a:t>
            </a:r>
          </a:p>
          <a:p>
            <a:pPr lvl="0"/>
            <a:r>
              <a:rPr lang="th-TH" sz="4000" dirty="0" smtClean="0">
                <a:solidFill>
                  <a:prstClr val="black"/>
                </a:solidFill>
              </a:rPr>
              <a:t>คำนวณที่นั่งจากคะแนนเสียงที่พรรคการเมืองนั้นได้รับตามสัดส่วนของคะแนนที่ได้รับมา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endParaRPr lang="th-TH" sz="4000" dirty="0" smtClean="0">
              <a:solidFill>
                <a:prstClr val="black"/>
              </a:solidFill>
            </a:endParaRPr>
          </a:p>
          <a:p>
            <a:pPr lvl="0"/>
            <a:endParaRPr lang="th-TH" sz="4000" dirty="0">
              <a:solidFill>
                <a:prstClr val="black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960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4000" b="1" dirty="0" smtClean="0"/>
              <a:t>ลักษณะสำคัญของการเลือกตั้งแบบสัดส่วน</a:t>
            </a:r>
          </a:p>
          <a:p>
            <a:r>
              <a:rPr lang="th-TH" sz="4000" dirty="0" smtClean="0"/>
              <a:t>คะแนนทุกคะแนนถูกนำมาคำนวณ</a:t>
            </a:r>
          </a:p>
          <a:p>
            <a:r>
              <a:rPr lang="th-TH" sz="4000" dirty="0" smtClean="0"/>
              <a:t>ให้ความสำคัญกับพรรคการเมืองในการเลือกตั้ง (ส.ส. บัญชีรายชื่อ)</a:t>
            </a:r>
          </a:p>
          <a:p>
            <a:r>
              <a:rPr lang="th-TH" sz="4000" dirty="0" smtClean="0"/>
              <a:t>เขตเลือกตั้งจะเป็นขนาดใหญ่ เช่น ระดับประเทศ ระดับภาค เป็นต้น</a:t>
            </a:r>
          </a:p>
          <a:p>
            <a:r>
              <a:rPr lang="th-TH" sz="4000" dirty="0" smtClean="0"/>
              <a:t>นำมาซึ่งการให้ความสำคัญต่อนโยบายพรรคการเมือง</a:t>
            </a: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59660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32856"/>
            <a:ext cx="4171724" cy="335363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32120" y="2327413"/>
            <a:ext cx="4401645" cy="31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5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52563"/>
            <a:ext cx="8229600" cy="462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1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143" y="2039678"/>
            <a:ext cx="2218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พรรคเรือดำน้ำ</a:t>
            </a:r>
            <a:endParaRPr lang="th-TH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41143" y="4253020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</a:rPr>
              <a:t>พรรคดาวดิน</a:t>
            </a:r>
            <a:endParaRPr lang="th-TH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1143" y="3104378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C000"/>
                </a:solidFill>
              </a:rPr>
              <a:t>พรรคนกหวีด</a:t>
            </a:r>
            <a:endParaRPr lang="th-TH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0824" y="203967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50</a:t>
            </a:r>
            <a:endParaRPr lang="th-TH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250824" y="310437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40</a:t>
            </a:r>
            <a:endParaRPr lang="th-TH" sz="36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0824" y="424771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10</a:t>
            </a:r>
            <a:endParaRPr lang="th-TH" sz="3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6222" y="945594"/>
            <a:ext cx="172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/>
              <a:t>คะแนนเสียง</a:t>
            </a:r>
            <a:endParaRPr lang="th-TH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884850"/>
            <a:ext cx="298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/>
              <a:t>จำนวน ส.ส. </a:t>
            </a:r>
            <a:r>
              <a:rPr lang="en-US" sz="3600" dirty="0"/>
              <a:t>2</a:t>
            </a:r>
            <a:r>
              <a:rPr lang="en-US" sz="3600" dirty="0" smtClean="0"/>
              <a:t>00 </a:t>
            </a:r>
            <a:r>
              <a:rPr lang="th-TH" sz="3600" dirty="0" smtClean="0"/>
              <a:t>คน</a:t>
            </a:r>
            <a:endParaRPr lang="th-TH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845795" y="2039676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100</a:t>
            </a:r>
            <a:endParaRPr lang="th-TH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7079833" y="310437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80</a:t>
            </a:r>
            <a:endParaRPr lang="th-TH" sz="36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9833" y="425229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20</a:t>
            </a:r>
            <a:endParaRPr lang="th-TH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3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ไพโรจน์ ชัยนาม, </a:t>
            </a:r>
            <a:r>
              <a:rPr lang="th-TH" sz="3600" b="1" dirty="0" smtClean="0"/>
              <a:t>คำอธิบายกฎหมายรัฐธรรมนูญเปรียบเทียบ(โดยสังเขป) เล่ม </a:t>
            </a:r>
            <a:r>
              <a:rPr lang="en-US" sz="3600" dirty="0" smtClean="0"/>
              <a:t>1 </a:t>
            </a:r>
            <a:r>
              <a:rPr lang="th-TH" sz="3600" dirty="0" smtClean="0"/>
              <a:t>(กรุงเทพฯ, </a:t>
            </a:r>
            <a:r>
              <a:rPr lang="en-US" sz="3600" dirty="0" smtClean="0"/>
              <a:t>2497</a:t>
            </a:r>
            <a:r>
              <a:rPr lang="th-TH" sz="3600" dirty="0" smtClean="0"/>
              <a:t>) หน้า </a:t>
            </a:r>
            <a:r>
              <a:rPr lang="en-US" sz="3600" dirty="0" smtClean="0"/>
              <a:t>113 – 185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4090138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62" y="692696"/>
            <a:ext cx="771514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90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ปัญหาหนึ่งของการเลือกตั้งในการเมืองไทย คือการเลือกด้วยการซื้อเสียง (โดยเฉพาะ ส.ส. เขต)</a:t>
            </a:r>
          </a:p>
          <a:p>
            <a:r>
              <a:rPr lang="th-TH" sz="4000" dirty="0" smtClean="0"/>
              <a:t>แต่ </a:t>
            </a:r>
            <a:r>
              <a:rPr lang="th-TH" sz="4000" dirty="0" err="1" smtClean="0"/>
              <a:t>รธน</a:t>
            </a:r>
            <a:r>
              <a:rPr lang="th-TH" sz="4000" dirty="0" smtClean="0"/>
              <a:t>. 2540</a:t>
            </a:r>
            <a:r>
              <a:rPr lang="en-US" sz="4000" dirty="0" smtClean="0"/>
              <a:t> </a:t>
            </a:r>
            <a:r>
              <a:rPr lang="th-TH" sz="4000" dirty="0" smtClean="0"/>
              <a:t>ออกแบบการเลือกตั้งให้มีทั้ง ส.ส. เขต </a:t>
            </a:r>
            <a:r>
              <a:rPr lang="th-TH" sz="4000" dirty="0" smtClean="0"/>
              <a:t>และ ส.ส. แบบ</a:t>
            </a:r>
            <a:r>
              <a:rPr lang="th-TH" sz="4000" dirty="0" smtClean="0"/>
              <a:t>สัดส่วนตามพรรคการเมือง (บัญชีรายชื่อ)</a:t>
            </a:r>
          </a:p>
          <a:p>
            <a:r>
              <a:rPr lang="th-TH" sz="4000" dirty="0" smtClean="0"/>
              <a:t>ซื้อเสียงได้หรือไม่ เวลาคนเลือกจะพิจารณาจากอะไร</a:t>
            </a:r>
          </a:p>
          <a:p>
            <a:r>
              <a:rPr lang="th-TH" sz="4000" dirty="0" smtClean="0"/>
              <a:t>ทำให้เกิดพรรคการเมืองขนาดใหญ่</a:t>
            </a:r>
          </a:p>
        </p:txBody>
      </p:sp>
    </p:spTree>
    <p:extLst>
      <p:ext uri="{BB962C8B-B14F-4D97-AF65-F5344CB8AC3E}">
        <p14:creationId xmlns:p14="http://schemas.microsoft.com/office/powerpoint/2010/main" val="4111689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4000" b="1" dirty="0">
                <a:solidFill>
                  <a:prstClr val="black"/>
                </a:solidFill>
              </a:rPr>
              <a:t>การปกครองซึ่งประชาชนใช้อำนาจอธิปไตยในการปกครอง</a:t>
            </a:r>
            <a:r>
              <a:rPr lang="th-TH" sz="4000" b="1" dirty="0" smtClean="0">
                <a:solidFill>
                  <a:prstClr val="black"/>
                </a:solidFill>
              </a:rPr>
              <a:t>โดยอ้อมและโดยตรง</a:t>
            </a:r>
          </a:p>
          <a:p>
            <a:pPr lvl="0"/>
            <a:r>
              <a:rPr lang="th-TH" sz="4000" dirty="0" smtClean="0">
                <a:solidFill>
                  <a:prstClr val="black"/>
                </a:solidFill>
              </a:rPr>
              <a:t>มีระบบผู้แทน / การเลือกตั้งผู้แทนเข้าไปทำหน้าที่ แต่ในขณะเดียวกันประชาชนก็สามารถใช้อำนาจโดยตรง</a:t>
            </a:r>
          </a:p>
          <a:p>
            <a:pPr lvl="0"/>
            <a:r>
              <a:rPr lang="th-TH" sz="4000" dirty="0" smtClean="0">
                <a:solidFill>
                  <a:prstClr val="black"/>
                </a:solidFill>
              </a:rPr>
              <a:t>ประชาธิปไตยทางตรง (</a:t>
            </a:r>
            <a:r>
              <a:rPr lang="en-US" sz="4000" dirty="0" smtClean="0">
                <a:solidFill>
                  <a:prstClr val="black"/>
                </a:solidFill>
              </a:rPr>
              <a:t>direct democracy</a:t>
            </a:r>
            <a:r>
              <a:rPr lang="th-TH" sz="4000" dirty="0" smtClean="0">
                <a:solidFill>
                  <a:prstClr val="black"/>
                </a:solidFill>
              </a:rPr>
              <a:t>) เป็นส่วนเสริมของระบอบประชาธิปไตย</a:t>
            </a:r>
          </a:p>
          <a:p>
            <a:pPr lvl="0"/>
            <a:endParaRPr lang="th-TH" sz="4000" b="1" dirty="0" smtClean="0">
              <a:solidFill>
                <a:prstClr val="black"/>
              </a:solidFill>
            </a:endParaRPr>
          </a:p>
          <a:p>
            <a:pPr lvl="0"/>
            <a:endParaRPr lang="th-TH" sz="4000" b="1" dirty="0">
              <a:solidFill>
                <a:prstClr val="black"/>
              </a:solidFill>
            </a:endParaRP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519347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/>
              <a:t>การทำประชามติ </a:t>
            </a:r>
            <a:r>
              <a:rPr lang="th-TH" sz="4000" dirty="0" smtClean="0"/>
              <a:t>(</a:t>
            </a:r>
            <a:r>
              <a:rPr lang="en-US" sz="4000" dirty="0" smtClean="0"/>
              <a:t>Referendum</a:t>
            </a:r>
            <a:r>
              <a:rPr lang="th-TH" sz="4000" dirty="0" smtClean="0"/>
              <a:t>)</a:t>
            </a:r>
          </a:p>
          <a:p>
            <a:r>
              <a:rPr lang="th-TH" sz="4000" dirty="0" smtClean="0"/>
              <a:t>ให้ประชาชนเป็นผู้แสดงเจตจำนงในการตัดสินใจในประเด็นต่างๆ โดยตรง</a:t>
            </a:r>
          </a:p>
          <a:p>
            <a:r>
              <a:rPr lang="th-TH" sz="4000" dirty="0" smtClean="0"/>
              <a:t>เช่น การแก้ไข </a:t>
            </a:r>
            <a:r>
              <a:rPr lang="th-TH" sz="4000" dirty="0" err="1" smtClean="0"/>
              <a:t>รธน</a:t>
            </a:r>
            <a:r>
              <a:rPr lang="th-TH" sz="4000" dirty="0" smtClean="0"/>
              <a:t>. การปรับเปลี่ยนแปลงค่าเงิน การเป็น/การออกจากสมาชิกของสหภาพยุโรป เป็นต้น</a:t>
            </a:r>
          </a:p>
          <a:p>
            <a:endParaRPr lang="th-TH" sz="4000" dirty="0" smtClean="0"/>
          </a:p>
        </p:txBody>
      </p:sp>
    </p:spTree>
    <p:extLst>
      <p:ext uri="{BB962C8B-B14F-4D97-AF65-F5344CB8AC3E}">
        <p14:creationId xmlns:p14="http://schemas.microsoft.com/office/powerpoint/2010/main" val="629402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50912"/>
            <a:ext cx="8229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19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4000" b="1" dirty="0">
                <a:solidFill>
                  <a:prstClr val="black"/>
                </a:solidFill>
              </a:rPr>
              <a:t>การเข้าชื่อเสนอ</a:t>
            </a:r>
            <a:r>
              <a:rPr lang="th-TH" sz="4000" b="1" dirty="0" smtClean="0">
                <a:solidFill>
                  <a:prstClr val="black"/>
                </a:solidFill>
              </a:rPr>
              <a:t>กฎหมาย</a:t>
            </a:r>
          </a:p>
          <a:p>
            <a:pPr lvl="0"/>
            <a:r>
              <a:rPr lang="th-TH" sz="4000" dirty="0" smtClean="0">
                <a:solidFill>
                  <a:prstClr val="black"/>
                </a:solidFill>
              </a:rPr>
              <a:t>โดยทั่วไป ผู้แทนมักทำหน้าที่เสนอร่าง กม. สู่การพิจารณาของฝ่ายนิติบัญญัติ</a:t>
            </a:r>
          </a:p>
          <a:p>
            <a:pPr lvl="0"/>
            <a:r>
              <a:rPr lang="th-TH" sz="4000" dirty="0" smtClean="0">
                <a:solidFill>
                  <a:prstClr val="black"/>
                </a:solidFill>
              </a:rPr>
              <a:t>แต่หลายประเทศกำหนดให้ </a:t>
            </a:r>
            <a:r>
              <a:rPr lang="th-TH" sz="4000" dirty="0" err="1" smtClean="0">
                <a:solidFill>
                  <a:prstClr val="black"/>
                </a:solidFill>
              </a:rPr>
              <a:t>ปชช</a:t>
            </a:r>
            <a:r>
              <a:rPr lang="th-TH" sz="4000" dirty="0" smtClean="0">
                <a:solidFill>
                  <a:prstClr val="black"/>
                </a:solidFill>
              </a:rPr>
              <a:t>. สามารถเสนอร่าง กม. ได้ ด้วยกำหนดจำนวนขั้นต่ำไว้ </a:t>
            </a:r>
          </a:p>
          <a:p>
            <a:pPr lvl="0"/>
            <a:r>
              <a:rPr lang="th-TH" sz="4000" dirty="0" err="1" smtClean="0">
                <a:solidFill>
                  <a:prstClr val="black"/>
                </a:solidFill>
              </a:rPr>
              <a:t>รธน</a:t>
            </a:r>
            <a:r>
              <a:rPr lang="th-TH" sz="4000" dirty="0" smtClean="0">
                <a:solidFill>
                  <a:prstClr val="black"/>
                </a:solidFill>
              </a:rPr>
              <a:t>. 2560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th-TH" sz="4000" dirty="0" smtClean="0">
                <a:solidFill>
                  <a:prstClr val="black"/>
                </a:solidFill>
              </a:rPr>
              <a:t>กำหนดให้ 10,000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th-TH" sz="4000" dirty="0" smtClean="0">
                <a:solidFill>
                  <a:prstClr val="black"/>
                </a:solidFill>
              </a:rPr>
              <a:t>คน เสนอร่าง กม. ได้</a:t>
            </a:r>
          </a:p>
          <a:p>
            <a:pPr lvl="0"/>
            <a:endParaRPr lang="th-TH" sz="4000" dirty="0">
              <a:solidFill>
                <a:prstClr val="black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3824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82750"/>
            <a:ext cx="8228766" cy="46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/>
              <a:t>รัฐสภา (ฝ่ายนิติบัญญัติตามรัฐธรรมนูญ 2560)</a:t>
            </a:r>
          </a:p>
          <a:p>
            <a:r>
              <a:rPr lang="th-TH" sz="4000" dirty="0" smtClean="0"/>
              <a:t>สภาผู้แทนราษฎร (500 คน)</a:t>
            </a:r>
          </a:p>
          <a:p>
            <a:r>
              <a:rPr lang="th-TH" sz="4000" dirty="0" smtClean="0"/>
              <a:t>วุฒิสภา (200 คน) มาจากการคัดสรรกันเอง (แต่ในระยะห้าปีแรก ให้ </a:t>
            </a:r>
            <a:r>
              <a:rPr lang="th-TH" sz="4000" dirty="0" err="1" smtClean="0"/>
              <a:t>คสช</a:t>
            </a:r>
            <a:r>
              <a:rPr lang="th-TH" sz="4000" dirty="0" smtClean="0"/>
              <a:t>. เป็นผู้เลือกสุดท้าย 250 คน)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1825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cs typeface="+mn-cs"/>
              </a:rPr>
              <a:t>รัฐธรรมนูญ 2560 ม 83 – 106</a:t>
            </a:r>
            <a:endParaRPr lang="th-TH" b="1" dirty="0"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/>
              <a:t>ส.ส. จำนวน 500 </a:t>
            </a:r>
            <a:r>
              <a:rPr lang="th-TH" sz="4000" b="1" dirty="0" smtClean="0"/>
              <a:t>คน (ระบบจัดสรรปันส่วนผสม)</a:t>
            </a:r>
            <a:endParaRPr lang="th-TH" sz="4000" b="1" dirty="0"/>
          </a:p>
          <a:p>
            <a:r>
              <a:rPr lang="th-TH" sz="4000" dirty="0"/>
              <a:t>ส.ส. เขต 350 คน </a:t>
            </a:r>
          </a:p>
          <a:p>
            <a:r>
              <a:rPr lang="th-TH" sz="4000" dirty="0"/>
              <a:t>ส.ส. บัญชีรายชื่อ 150 คน</a:t>
            </a:r>
          </a:p>
          <a:p>
            <a:endParaRPr lang="th-TH" sz="4000" b="1" dirty="0" smtClean="0"/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1901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9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หนึ่ง การปกครองซึ่งประชาชนใช้อำนาจอธิปไตยในการปกครองโดยตรง</a:t>
            </a:r>
          </a:p>
          <a:p>
            <a:r>
              <a:rPr lang="th-TH" sz="4000" dirty="0" smtClean="0"/>
              <a:t>สอง การปกครองซึ่งประชาชนใช้อำนาจอธิปไตยในการปกครองโดยอ้อม</a:t>
            </a:r>
          </a:p>
          <a:p>
            <a:r>
              <a:rPr lang="th-TH" sz="4000" dirty="0" smtClean="0"/>
              <a:t>สาม การปกครองในระบบผสม</a:t>
            </a: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774586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/>
              <a:t>วิธีการคัดเลือก (กาบัตรใบเดียว ได้ทั้งคนทั้งพรรค)</a:t>
            </a:r>
          </a:p>
          <a:p>
            <a:r>
              <a:rPr lang="th-TH" sz="4000" dirty="0" smtClean="0"/>
              <a:t>ส.ส. เขต มาจากระบบเสียงข้างมาก</a:t>
            </a:r>
          </a:p>
          <a:p>
            <a:r>
              <a:rPr lang="th-TH" sz="4000" dirty="0" smtClean="0"/>
              <a:t>ส.ส. บัญชีรายชื่อ มาจากการนำคะแนนที่แต่ละพรรคได้ทั้งหมดมาคำนวณรวมกัน </a:t>
            </a: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965240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279" y="-17476"/>
            <a:ext cx="6786097" cy="686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78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9747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0648"/>
            <a:ext cx="8229601" cy="64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อ่านประกอบ</a:t>
            </a:r>
          </a:p>
          <a:p>
            <a:r>
              <a:rPr lang="th-TH" sz="4000" dirty="0" smtClean="0"/>
              <a:t>เว็บไซต์ </a:t>
            </a:r>
            <a:r>
              <a:rPr lang="en-US" sz="4000" dirty="0" smtClean="0"/>
              <a:t>ILAW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://ilaw.or.th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th-TH" sz="4000" b="1" dirty="0" smtClean="0"/>
              <a:t>สรุป รัฐธรรมนูญ 2560</a:t>
            </a:r>
          </a:p>
          <a:p>
            <a:r>
              <a:rPr lang="th-TH" sz="4000" dirty="0" smtClean="0"/>
              <a:t>สรุปร่าง </a:t>
            </a:r>
            <a:r>
              <a:rPr lang="th-TH" sz="4000" dirty="0" err="1" smtClean="0"/>
              <a:t>รธน</a:t>
            </a:r>
            <a:r>
              <a:rPr lang="th-TH" sz="4000" dirty="0" smtClean="0"/>
              <a:t>. เมื่อสิทธิเสรีภาพเขียนใหม่เป็นหน้าที่ของรัฐ</a:t>
            </a:r>
          </a:p>
          <a:p>
            <a:r>
              <a:rPr lang="th-TH" sz="4000" dirty="0" smtClean="0"/>
              <a:t>รีวิว ระบบการเลือกตั้งแบบจัดสรรปันส่วนผสมของมีชัย</a:t>
            </a:r>
          </a:p>
          <a:p>
            <a:pPr marL="0" indent="0">
              <a:buNone/>
            </a:pPr>
            <a:endParaRPr lang="th-TH" sz="40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55757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z="4000" b="1" dirty="0">
                <a:solidFill>
                  <a:prstClr val="black"/>
                </a:solidFill>
              </a:rPr>
              <a:t>การปกครองซึ่งประชาชนใช้อำนาจอธิปไตยในการปกครอง</a:t>
            </a:r>
            <a:r>
              <a:rPr lang="th-TH" sz="4000" b="1" dirty="0" smtClean="0">
                <a:solidFill>
                  <a:prstClr val="black"/>
                </a:solidFill>
              </a:rPr>
              <a:t>โดยตรง</a:t>
            </a:r>
          </a:p>
          <a:p>
            <a:pPr lvl="0"/>
            <a:r>
              <a:rPr lang="th-TH" sz="4000" dirty="0" smtClean="0">
                <a:solidFill>
                  <a:prstClr val="black"/>
                </a:solidFill>
              </a:rPr>
              <a:t>ประชาชนเป็นผู้ใช้อำนาจด้วยตนเองในการบัญญัติ กม. การบริหารบ้านเมือง การตัดสินข้อพิพาทต่างๆ </a:t>
            </a:r>
          </a:p>
          <a:p>
            <a:pPr lvl="0"/>
            <a:r>
              <a:rPr lang="th-TH" sz="4000" dirty="0" smtClean="0">
                <a:solidFill>
                  <a:prstClr val="black"/>
                </a:solidFill>
              </a:rPr>
              <a:t>อาจมีบาง </a:t>
            </a:r>
            <a:r>
              <a:rPr lang="th-TH" sz="4000" dirty="0" err="1" smtClean="0">
                <a:solidFill>
                  <a:prstClr val="black"/>
                </a:solidFill>
              </a:rPr>
              <a:t>ปท</a:t>
            </a:r>
            <a:r>
              <a:rPr lang="th-TH" sz="4000" dirty="0" smtClean="0">
                <a:solidFill>
                  <a:prstClr val="black"/>
                </a:solidFill>
              </a:rPr>
              <a:t>. เคยใช้แนวทางดังกล่าว</a:t>
            </a:r>
          </a:p>
          <a:p>
            <a:pPr lvl="0"/>
            <a:r>
              <a:rPr lang="th-TH" sz="4000" dirty="0" smtClean="0">
                <a:solidFill>
                  <a:prstClr val="black"/>
                </a:solidFill>
              </a:rPr>
              <a:t>แต่มีข้อจำกัดอย่างมาก ใช้ได้เฉพาะในรัฐที่มีขนาดเล็ก</a:t>
            </a:r>
            <a:endParaRPr lang="th-TH" sz="4000" dirty="0">
              <a:solidFill>
                <a:prstClr val="black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372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84" y="1844824"/>
            <a:ext cx="9147784" cy="35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8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Uri Canton</a:t>
            </a:r>
          </a:p>
          <a:p>
            <a:r>
              <a:rPr lang="th-TH" sz="4000" dirty="0" smtClean="0"/>
              <a:t>มีประชากรในศตวรรษที่ </a:t>
            </a:r>
            <a:r>
              <a:rPr lang="en-US" sz="4000" dirty="0" smtClean="0"/>
              <a:t>18 </a:t>
            </a:r>
            <a:r>
              <a:rPr lang="th-TH" sz="4000" dirty="0" smtClean="0"/>
              <a:t>ประมาณเก้าพันคน ก่อนหน้ารวมกันเข้ากับสวิสเซอร์แลนด์</a:t>
            </a:r>
          </a:p>
          <a:p>
            <a:r>
              <a:rPr lang="th-TH" sz="4000" dirty="0" smtClean="0"/>
              <a:t>ปัจจุบันมีประมาณ </a:t>
            </a:r>
            <a:r>
              <a:rPr lang="en-US" sz="4000" dirty="0" smtClean="0"/>
              <a:t>30,000 </a:t>
            </a:r>
            <a:r>
              <a:rPr lang="th-TH" sz="4000" dirty="0" smtClean="0"/>
              <a:t>คน</a:t>
            </a:r>
          </a:p>
          <a:p>
            <a:r>
              <a:rPr lang="th-TH" sz="4000" dirty="0" smtClean="0"/>
              <a:t>พื้นที่ </a:t>
            </a:r>
            <a:r>
              <a:rPr lang="en-US" sz="4000" dirty="0" smtClean="0"/>
              <a:t>1,076 </a:t>
            </a:r>
            <a:r>
              <a:rPr lang="th-TH" sz="4000" dirty="0" err="1" smtClean="0"/>
              <a:t>ตร</a:t>
            </a:r>
            <a:r>
              <a:rPr lang="th-TH" sz="4000" dirty="0" smtClean="0"/>
              <a:t>. กม. </a:t>
            </a:r>
          </a:p>
          <a:p>
            <a:r>
              <a:rPr lang="th-TH" sz="4000" dirty="0" smtClean="0"/>
              <a:t>เชียงใหม่ </a:t>
            </a:r>
            <a:r>
              <a:rPr lang="en-US" sz="4000" dirty="0" smtClean="0"/>
              <a:t>20,000 </a:t>
            </a:r>
            <a:r>
              <a:rPr lang="th-TH" sz="4000" dirty="0" smtClean="0"/>
              <a:t>ลำพูน </a:t>
            </a:r>
            <a:r>
              <a:rPr lang="en-US" sz="4000" dirty="0" smtClean="0"/>
              <a:t>4,500</a:t>
            </a:r>
            <a:endParaRPr lang="th-TH" sz="4000" dirty="0" smtClean="0"/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62250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z="4000" b="1" dirty="0">
                <a:solidFill>
                  <a:prstClr val="black"/>
                </a:solidFill>
              </a:rPr>
              <a:t>การปกครองซึ่งประชาชนใช้อำนาจอธิปไตยในการปกครอง</a:t>
            </a:r>
            <a:r>
              <a:rPr lang="th-TH" sz="4000" b="1" dirty="0" smtClean="0">
                <a:solidFill>
                  <a:prstClr val="black"/>
                </a:solidFill>
              </a:rPr>
              <a:t>โดยอ้อม</a:t>
            </a:r>
          </a:p>
          <a:p>
            <a:pPr lvl="0"/>
            <a:r>
              <a:rPr lang="th-TH" sz="4000" dirty="0" smtClean="0">
                <a:solidFill>
                  <a:prstClr val="black"/>
                </a:solidFill>
              </a:rPr>
              <a:t>ระบอบประชาธิปไตยแบบผู้แทน/ตัวแทน</a:t>
            </a:r>
          </a:p>
          <a:p>
            <a:pPr lvl="0"/>
            <a:r>
              <a:rPr lang="th-TH" sz="4000" dirty="0" smtClean="0">
                <a:solidFill>
                  <a:prstClr val="black"/>
                </a:solidFill>
              </a:rPr>
              <a:t>ประชาชนเลือกผู้แทนไปเป็นฝ่ายนิติบัญญัติ บริหาร ตุลาการ หรือให้ความเห็นชอบต่อการดำรงตำแหน่ง</a:t>
            </a:r>
          </a:p>
          <a:p>
            <a:pPr lvl="0"/>
            <a:r>
              <a:rPr lang="th-TH" sz="4000" dirty="0" err="1" smtClean="0">
                <a:solidFill>
                  <a:prstClr val="black"/>
                </a:solidFill>
              </a:rPr>
              <a:t>ปท</a:t>
            </a:r>
            <a:r>
              <a:rPr lang="th-TH" sz="4000" dirty="0" smtClean="0">
                <a:solidFill>
                  <a:prstClr val="black"/>
                </a:solidFill>
              </a:rPr>
              <a:t>. ส่วนใหญ่ในโลกใช้รูปแบบ </a:t>
            </a:r>
            <a:r>
              <a:rPr lang="th-TH" sz="4000" dirty="0" err="1" smtClean="0">
                <a:solidFill>
                  <a:prstClr val="black"/>
                </a:solidFill>
              </a:rPr>
              <a:t>ปชต</a:t>
            </a:r>
            <a:r>
              <a:rPr lang="th-TH" sz="4000" dirty="0" smtClean="0">
                <a:solidFill>
                  <a:prstClr val="black"/>
                </a:solidFill>
              </a:rPr>
              <a:t>. แบบผู้แทน</a:t>
            </a:r>
          </a:p>
          <a:p>
            <a:pPr lvl="0"/>
            <a:endParaRPr lang="th-TH" sz="4000" dirty="0" smtClean="0">
              <a:solidFill>
                <a:prstClr val="black"/>
              </a:solidFill>
            </a:endParaRPr>
          </a:p>
          <a:p>
            <a:pPr lvl="0"/>
            <a:endParaRPr lang="th-TH" sz="4000" dirty="0">
              <a:solidFill>
                <a:prstClr val="black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478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การเลือกตั้งเป็นกระบวนการที่สำคัญ</a:t>
            </a:r>
          </a:p>
          <a:p>
            <a:r>
              <a:rPr lang="th-TH" sz="4000" dirty="0" smtClean="0"/>
              <a:t>แต่อาจมีความแตกต่างกันไปตามรูปแบบของรัฐบาล เช่น ระบบประธานาธิบดี ระบบรัฐสภา หรือระบบผสม</a:t>
            </a:r>
          </a:p>
          <a:p>
            <a:endParaRPr lang="th-TH" sz="4000" dirty="0" smtClean="0"/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419650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h-TH" sz="4000" b="1" dirty="0">
                <a:solidFill>
                  <a:prstClr val="black"/>
                </a:solidFill>
                <a:cs typeface="Cordia New" panose="020B0304020202020204" pitchFamily="34" charset="-34"/>
              </a:rPr>
              <a:t>ความเข้าใจที่คลาดเคลื่อนเกี่ยวกับการ</a:t>
            </a:r>
            <a:r>
              <a:rPr lang="th-TH" sz="4000" b="1" dirty="0" smtClean="0">
                <a:solidFill>
                  <a:prstClr val="black"/>
                </a:solidFill>
                <a:cs typeface="Cordia New" panose="020B0304020202020204" pitchFamily="34" charset="-34"/>
              </a:rPr>
              <a:t>เลือกตั้ง</a:t>
            </a:r>
            <a:endParaRPr lang="th-TH" dirty="0"/>
          </a:p>
        </p:txBody>
      </p:sp>
      <p:pic>
        <p:nvPicPr>
          <p:cNvPr id="2050" name="Picture 2" descr="Image result for คะแนนเสียง เสรี วงษ์มณฑ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3999" cy="46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5778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783</Words>
  <Application>Microsoft Office PowerPoint</Application>
  <PresentationFormat>On-screen Show (4:3)</PresentationFormat>
  <Paragraphs>85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Angsana New</vt:lpstr>
      <vt:lpstr>Arial</vt:lpstr>
      <vt:lpstr>Calibri</vt:lpstr>
      <vt:lpstr>Cordia New</vt:lpstr>
      <vt:lpstr>ชุดรูปแบบของ Office</vt:lpstr>
      <vt:lpstr>การแสดงเจตจำนงของประชาชนตามระบอบประชาธิปไตย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ความเข้าใจที่คลาดเคลื่อนเกี่ยวกับการเลือกตั้ง</vt:lpstr>
      <vt:lpstr>PowerPoint Presentation</vt:lpstr>
      <vt:lpstr>PowerPoint Presentation</vt:lpstr>
      <vt:lpstr>PowerPoint Presentation</vt:lpstr>
      <vt:lpstr>PowerPoint Presentation</vt:lpstr>
      <vt:lpstr>ระบบเลือกตั้ง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รัฐธรรมนูญ 2560 ม 83 – 106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09-1143-1028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การแสดงเจตจำนงของประชาชนตามระบอบประชาธิปไตย</dc:title>
  <dc:creator>GURUGROUP</dc:creator>
  <cp:lastModifiedBy>somchai pkun</cp:lastModifiedBy>
  <cp:revision>26</cp:revision>
  <dcterms:created xsi:type="dcterms:W3CDTF">2017-11-19T05:03:31Z</dcterms:created>
  <dcterms:modified xsi:type="dcterms:W3CDTF">2017-11-23T08:01:16Z</dcterms:modified>
</cp:coreProperties>
</file>