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4"/>
  </p:notesMasterIdLst>
  <p:handoutMasterIdLst>
    <p:handoutMasterId r:id="rId95"/>
  </p:handoutMasterIdLst>
  <p:sldIdLst>
    <p:sldId id="256" r:id="rId2"/>
    <p:sldId id="257" r:id="rId3"/>
    <p:sldId id="258" r:id="rId4"/>
    <p:sldId id="317" r:id="rId5"/>
    <p:sldId id="259" r:id="rId6"/>
    <p:sldId id="260" r:id="rId7"/>
    <p:sldId id="330" r:id="rId8"/>
    <p:sldId id="261" r:id="rId9"/>
    <p:sldId id="262" r:id="rId10"/>
    <p:sldId id="263" r:id="rId11"/>
    <p:sldId id="264" r:id="rId12"/>
    <p:sldId id="273" r:id="rId13"/>
    <p:sldId id="27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5" r:id="rId22"/>
    <p:sldId id="276" r:id="rId23"/>
    <p:sldId id="277" r:id="rId24"/>
    <p:sldId id="285" r:id="rId25"/>
    <p:sldId id="286" r:id="rId26"/>
    <p:sldId id="287" r:id="rId27"/>
    <p:sldId id="288" r:id="rId28"/>
    <p:sldId id="278" r:id="rId29"/>
    <p:sldId id="280" r:id="rId30"/>
    <p:sldId id="279" r:id="rId31"/>
    <p:sldId id="281" r:id="rId32"/>
    <p:sldId id="331" r:id="rId33"/>
    <p:sldId id="282" r:id="rId34"/>
    <p:sldId id="283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23" r:id="rId57"/>
    <p:sldId id="310" r:id="rId58"/>
    <p:sldId id="311" r:id="rId59"/>
    <p:sldId id="312" r:id="rId60"/>
    <p:sldId id="313" r:id="rId61"/>
    <p:sldId id="314" r:id="rId62"/>
    <p:sldId id="319" r:id="rId63"/>
    <p:sldId id="320" r:id="rId64"/>
    <p:sldId id="315" r:id="rId65"/>
    <p:sldId id="316" r:id="rId66"/>
    <p:sldId id="318" r:id="rId67"/>
    <p:sldId id="321" r:id="rId68"/>
    <p:sldId id="324" r:id="rId69"/>
    <p:sldId id="325" r:id="rId70"/>
    <p:sldId id="326" r:id="rId71"/>
    <p:sldId id="327" r:id="rId72"/>
    <p:sldId id="329" r:id="rId73"/>
    <p:sldId id="334" r:id="rId74"/>
    <p:sldId id="336" r:id="rId75"/>
    <p:sldId id="328" r:id="rId76"/>
    <p:sldId id="332" r:id="rId77"/>
    <p:sldId id="333" r:id="rId78"/>
    <p:sldId id="337" r:id="rId79"/>
    <p:sldId id="338" r:id="rId80"/>
    <p:sldId id="339" r:id="rId81"/>
    <p:sldId id="343" r:id="rId82"/>
    <p:sldId id="340" r:id="rId83"/>
    <p:sldId id="341" r:id="rId84"/>
    <p:sldId id="342" r:id="rId85"/>
    <p:sldId id="344" r:id="rId86"/>
    <p:sldId id="345" r:id="rId87"/>
    <p:sldId id="346" r:id="rId88"/>
    <p:sldId id="347" r:id="rId89"/>
    <p:sldId id="348" r:id="rId90"/>
    <p:sldId id="349" r:id="rId91"/>
    <p:sldId id="350" r:id="rId92"/>
    <p:sldId id="351" r:id="rId9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F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77" autoAdjust="0"/>
  </p:normalViewPr>
  <p:slideViewPr>
    <p:cSldViewPr>
      <p:cViewPr varScale="1">
        <p:scale>
          <a:sx n="74" d="100"/>
          <a:sy n="74" d="100"/>
        </p:scale>
        <p:origin x="-18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298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notesMaster" Target="notesMasters/notesMaster1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D7FE5-845E-46E4-A469-EB786785B866}" type="datetimeFigureOut">
              <a:rPr lang="th-TH" smtClean="0"/>
              <a:t>14/08/61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5D946-1882-4BD9-89C5-60FE38C501D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09385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A6253-93A7-4189-AF85-512E6D7AE018}" type="datetimeFigureOut">
              <a:rPr lang="th-TH" smtClean="0"/>
              <a:t>14/08/61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599B-E377-4240-B3EE-6F8ED49E4D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98300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E599B-E377-4240-B3EE-6F8ED49E4DA9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0195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E599B-E377-4240-B3EE-6F8ED49E4DA9}" type="slidenum">
              <a:rPr lang="th-TH" smtClean="0"/>
              <a:t>14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5859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สี่เหลี่ยมผืนผ้า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สี่เหลี่ยมผืนผ้า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สี่เหลี่ยมผืนผ้า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แทนวันที่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1A62-89BF-4FC8-8EC3-566662C1EABB}" type="datetimeFigureOut">
              <a:rPr lang="th-TH" smtClean="0"/>
              <a:t>14/08/61</a:t>
            </a:fld>
            <a:endParaRPr lang="th-TH"/>
          </a:p>
        </p:txBody>
      </p:sp>
      <p:sp>
        <p:nvSpPr>
          <p:cNvPr id="17" name="ตัวแทนท้ายกระดา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วงรี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ตัวแทน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EBF47FB-FF2A-4A7F-8C63-3352BDEA2CE0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1A62-89BF-4FC8-8EC3-566662C1EABB}" type="datetimeFigureOut">
              <a:rPr lang="th-TH" smtClean="0"/>
              <a:t>14/08/61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F47FB-FF2A-4A7F-8C63-3352BDEA2CE0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สี่เหลี่ยมผืนผ้า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สี่เหลี่ยมผืนผ้า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วงรี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EBF47FB-FF2A-4A7F-8C63-3352BDEA2CE0}" type="slidenum">
              <a:rPr lang="th-TH" smtClean="0"/>
              <a:t>‹#›</a:t>
            </a:fld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1A62-89BF-4FC8-8EC3-566662C1EABB}" type="datetimeFigureOut">
              <a:rPr lang="th-TH" smtClean="0"/>
              <a:t>14/08/61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1A62-89BF-4FC8-8EC3-566662C1EABB}" type="datetimeFigureOut">
              <a:rPr lang="th-TH" smtClean="0"/>
              <a:t>14/08/61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EBF47FB-FF2A-4A7F-8C63-3352BDEA2CE0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ตัวแทนเนื้อหา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สี่เหลี่ยมผืนผ้า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สี่เหลี่ยมผืนผ้า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สี่เหลี่ยมผืนผ้า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สี่เหลี่ยมผืนผ้า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3" name="สี่เหลี่ยมผืนผ้า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สี่เหลี่ยมผืนผ้า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1A62-89BF-4FC8-8EC3-566662C1EABB}" type="datetimeFigureOut">
              <a:rPr lang="th-TH" smtClean="0"/>
              <a:t>14/08/61</a:t>
            </a:fld>
            <a:endParaRPr lang="th-TH"/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วงรี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วงรี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EBF47FB-FF2A-4A7F-8C63-3352BDEA2CE0}" type="slidenum">
              <a:rPr lang="th-TH" smtClean="0"/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0A31A62-89BF-4FC8-8EC3-566662C1EABB}" type="datetimeFigureOut">
              <a:rPr lang="th-TH" smtClean="0"/>
              <a:t>14/08/61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F47FB-FF2A-4A7F-8C63-3352BDEA2CE0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ตัวแทนเนื้อหา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2" name="ตัวแทนเนื้อหา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สี่เหลี่ยมผืนผ้า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สี่เหลี่ยมผืนผ้า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สี่เหลี่ยมผืนผ้า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สี่เหลี่ยมผืนผ้า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สี่เหลี่ยมผืนผ้า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1A62-89BF-4FC8-8EC3-566662C1EABB}" type="datetimeFigureOut">
              <a:rPr lang="th-TH" smtClean="0"/>
              <a:t>14/08/61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h-TH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ตัวแทนเนื้อหา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6" name="ตัวแทนเนื้อหา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5" name="วงรี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วงรี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EBF47FB-FF2A-4A7F-8C63-3352BDEA2CE0}" type="slidenum">
              <a:rPr lang="th-TH" smtClean="0"/>
              <a:t>‹#›</a:t>
            </a:fld>
            <a:endParaRPr lang="th-TH"/>
          </a:p>
        </p:txBody>
      </p:sp>
      <p:sp>
        <p:nvSpPr>
          <p:cNvPr id="23" name="ชื่อเรื่อง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1A62-89BF-4FC8-8EC3-566662C1EABB}" type="datetimeFigureOut">
              <a:rPr lang="th-TH" smtClean="0"/>
              <a:t>14/08/61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EBF47FB-FF2A-4A7F-8C63-3352BDEA2CE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สี่เหลี่ยมผืนผ้า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สี่เหลี่ยมผืนผ้า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สี่เหลี่ยมผืนผ้า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สี่เหลี่ยมผืนผ้า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1A62-89BF-4FC8-8EC3-566662C1EABB}" type="datetimeFigureOut">
              <a:rPr lang="th-TH" smtClean="0"/>
              <a:t>14/08/61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BF47FB-FF2A-4A7F-8C63-3352BDEA2CE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สี่เหลี่ยมผืนผ้า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สี่เหลี่ยมผืนผ้า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สี่เหลี่ยมผืนผ้า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สี่เหลี่ยมผืนผ้า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ตัวแทนเนื้อหา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วงรี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วงรี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EBF47FB-FF2A-4A7F-8C63-3352BDEA2CE0}" type="slidenum">
              <a:rPr lang="th-TH" smtClean="0"/>
              <a:t>‹#›</a:t>
            </a:fld>
            <a:endParaRPr lang="th-TH"/>
          </a:p>
        </p:txBody>
      </p:sp>
      <p:sp>
        <p:nvSpPr>
          <p:cNvPr id="21" name="สี่เหลี่ยมผืนผ้า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1A62-89BF-4FC8-8EC3-566662C1EABB}" type="datetimeFigureOut">
              <a:rPr lang="th-TH" smtClean="0"/>
              <a:t>14/08/61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ตัวเชื่อมต่อตรง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สี่เหลี่ยมผืนผ้า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สี่เหลี่ยมผืนผ้า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สี่เหลี่ยมผืนผ้า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สี่เหลี่ยมผืนผ้า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สี่เหลี่ยมผืนผ้า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วงรี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วงรี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EBF47FB-FF2A-4A7F-8C63-3352BDEA2CE0}" type="slidenum">
              <a:rPr lang="th-TH" smtClean="0"/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2" name="สี่เหลี่ยมผืนผ้า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0A31A62-89BF-4FC8-8EC3-566662C1EABB}" type="datetimeFigureOut">
              <a:rPr lang="th-TH" smtClean="0"/>
              <a:t>14/08/61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สี่เหลี่ยมผืนผ้า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สี่เหลี่ยมผืนผ้า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สี่เหลี่ยมผืนผ้า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สี่เหลี่ยมผืนผ้า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ตัวแทนวันที่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0A31A62-89BF-4FC8-8EC3-566662C1EABB}" type="datetimeFigureOut">
              <a:rPr lang="th-TH" smtClean="0"/>
              <a:t>14/08/61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h-TH"/>
          </a:p>
        </p:txBody>
      </p:sp>
      <p:sp>
        <p:nvSpPr>
          <p:cNvPr id="8" name="สี่เหลี่ยมผืนผ้า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วงรี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วงรี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แทน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EBF47FB-FF2A-4A7F-8C63-3352BDEA2CE0}" type="slidenum">
              <a:rPr lang="th-TH" smtClean="0"/>
              <a:t>‹#›</a:t>
            </a:fld>
            <a:endParaRPr lang="th-TH"/>
          </a:p>
        </p:txBody>
      </p:sp>
      <p:sp>
        <p:nvSpPr>
          <p:cNvPr id="22" name="ตัวแทนชื่อเรื่อง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ll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215516" y="3111385"/>
            <a:ext cx="8712968" cy="3303240"/>
          </a:xfrm>
          <a:solidFill>
            <a:schemeClr val="accent2">
              <a:lumMod val="60000"/>
              <a:lumOff val="40000"/>
            </a:schemeClr>
          </a:solidFill>
          <a:ln>
            <a:solidFill>
              <a:srgbClr val="FF4F9A"/>
            </a:solidFill>
          </a:ln>
        </p:spPr>
        <p:txBody>
          <a:bodyPr>
            <a:normAutofit fontScale="92500" lnSpcReduction="20000"/>
          </a:bodyPr>
          <a:lstStyle/>
          <a:p>
            <a:endParaRPr lang="th-TH" b="0" dirty="0" smtClean="0"/>
          </a:p>
          <a:p>
            <a:endParaRPr lang="th-TH" dirty="0"/>
          </a:p>
          <a:p>
            <a:r>
              <a:rPr lang="th-TH" sz="6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คดีแพ่ง</a:t>
            </a:r>
            <a:endParaRPr lang="th-TH" sz="6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endParaRPr lang="th-TH" dirty="0" smtClean="0"/>
          </a:p>
          <a:p>
            <a:endParaRPr lang="th-TH" dirty="0"/>
          </a:p>
          <a:p>
            <a:endParaRPr lang="th-TH" dirty="0" smtClean="0"/>
          </a:p>
          <a:p>
            <a:r>
              <a:rPr lang="th-TH" sz="4200" dirty="0" smtClean="0">
                <a:solidFill>
                  <a:schemeClr val="bg2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				</a:t>
            </a:r>
            <a:r>
              <a:rPr lang="th-TH" sz="42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6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นาย</a:t>
            </a:r>
            <a:r>
              <a:rPr lang="th-TH" sz="3600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ฐิรพัฒน์</a:t>
            </a:r>
            <a:r>
              <a:rPr lang="th-TH" sz="36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 เที่ยงกมล 					ผู้พิพากษาศาลจังหวัดเชียงใหม่ </a:t>
            </a:r>
            <a:endParaRPr lang="th-TH" sz="36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39552" y="321355"/>
            <a:ext cx="7772400" cy="17526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8900" b="1" dirty="0" smtClean="0">
                <a:solidFill>
                  <a:srgbClr val="FF388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8900" b="1" dirty="0" smtClean="0">
                <a:solidFill>
                  <a:srgbClr val="FF388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10700" b="1" dirty="0" smtClean="0">
                <a:solidFill>
                  <a:srgbClr val="FF388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พยานหลักฐาน</a:t>
            </a:r>
            <a:endParaRPr lang="th-TH" sz="8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060848"/>
            <a:ext cx="100811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37447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16632"/>
            <a:ext cx="8784976" cy="53091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h-TH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	การ</a:t>
            </a:r>
            <a:r>
              <a:rPr lang="th-TH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นำข้อเท็จจริงเข้าสู่สำนวนคดีมี ๔ ช่องทางตามที่ ป</a:t>
            </a: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วิ</a:t>
            </a: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พ</a:t>
            </a: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มาตรา </a:t>
            </a:r>
            <a:r>
              <a:rPr lang="th-TH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๘๔</a:t>
            </a:r>
            <a:r>
              <a:rPr lang="th-TH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algn="thaiDist">
              <a:lnSpc>
                <a:spcPct val="150000"/>
              </a:lnSpc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		(</a:t>
            </a:r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พยานหลักฐานในสำนวนคดี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algn="thaiDist">
              <a:lnSpc>
                <a:spcPct val="150000"/>
              </a:lnSpc>
            </a:pPr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	   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	(</a:t>
            </a:r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ข้อเท็จจริงที่รู้กันอยู่ทั่วไป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algn="thaiDist">
              <a:lnSpc>
                <a:spcPct val="150000"/>
              </a:lnSpc>
            </a:pPr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	  	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ข้อเท็จจริงที่ไม่อาจโต้แย้งได้ 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algn="thaiDist">
              <a:lnSpc>
                <a:spcPct val="150000"/>
              </a:lnSpc>
            </a:pPr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	   	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๔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ข้อเท็จจริงที่คู่ความรับหรือถือว่ารับกันแล้วในศาล</a:t>
            </a:r>
          </a:p>
          <a:p>
            <a:pPr algn="thaiDist">
              <a:lnSpc>
                <a:spcPct val="150000"/>
              </a:lnSpc>
            </a:pPr>
            <a:r>
              <a:rPr lang="th-TH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อาจกล่าวได้ว่า การนำข้อเท็จจริงเข้าสู่สำนวนคดีมี</a:t>
            </a:r>
            <a:r>
              <a:rPr lang="th-TH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</a:t>
            </a:r>
            <a:r>
              <a:rPr lang="en-US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ช่องทางตามที่กล่าวไปข้างต้น ซึ่งการนำข้อเท็จจริงเข้าสู่สำนวนช่องทางที่ </a:t>
            </a:r>
            <a:r>
              <a:rPr lang="en-US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ถึง </a:t>
            </a:r>
            <a:r>
              <a:rPr lang="en-US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</a:t>
            </a:r>
            <a:r>
              <a:rPr lang="en-US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นั้น ไม่จำต้องใช้พยานหลักฐาน</a:t>
            </a:r>
            <a:endParaRPr lang="en-US" b="1" i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872" y="5550050"/>
            <a:ext cx="1115616" cy="120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3211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157808" y="188640"/>
            <a:ext cx="8806680" cy="39703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พยานหลักฐานในสำนวน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หมายความถึง พยานหลักฐานที่ได้ผ่านกระบวนการนำสืบพยานหลักฐานนั้นมาอย่างถูกต้องตามหลักกฎหมายว่าด้วยการยื่นพยานหลักฐาน ไม่ว่าจะเป็นการนำสืบของคู่ความเข้ามาในฐานะเป็นพยานหลักฐานของคู่ความฝ่ายใดฝ่ายหนึ่งก็ดี หรือจะเป็นการสืบของศาลเข้ามรในฐานะเป็นพยานหลักฐานก็ดี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อ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จรัญ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ภักดีธ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นากุล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ข้อสำคัญ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สำนวนคดี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”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หมายถึง สำนวนคดีของศาล</a:t>
            </a:r>
          </a:p>
          <a:p>
            <a:pPr algn="thaiDist">
              <a:lnSpc>
                <a:spcPct val="150000"/>
              </a:lnSpc>
            </a:pP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12360" y="5684294"/>
            <a:ext cx="1152128" cy="102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007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60939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พยานหลักฐาน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หมายถึง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สิ่งใด ๆก็ตาม ที่มีคุณสมบัติสามารที่จะชี้บ่งหรือส่อแสดงให้เห็นถึงความเป็นจริงหรือความไม่เป็นจริงในปัญหาที่พิพาทกันในทางอรรถคดีได้ ไม่ว่าจะอยู่ในสภาพของพยานบุคคล หรือพยานเอกสาร หรือพยานวัตถุ หรือพยานผู้เชี่ยวชาญ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อ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จรัญ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ภักดีธ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นากุล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algn="thaiDist">
              <a:lnSpc>
                <a:spcPct val="150000"/>
              </a:lnSpc>
            </a:pPr>
            <a:r>
              <a:rPr lang="en-US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พยานหลักฐาน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หมายถึง สิ่งใด ๆ ที่แสดงข้อเท็จจริงให้ปรากฏแก่ศาลได้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อ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โสภณ รัตนากร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ข้อสำคัญ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ถ้าสิ่งใดที่มิใช่พยานหลักฐาน ศาลจะนำมาวินิจฉัยปัญหาข้อเท็จจริงไม่ได้ ทั้งการนำเสนอสิ่งที่มิใช่พยานหลักฐานต่อศาล ก็ไม่อยู่ภายใต้บังกฎหมายพยานหลักฐาน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6539166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24024"/>
            <a:ext cx="8791529" cy="4462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sz="3200" b="1" u="sng" dirty="0">
                <a:latin typeface="TH SarabunPSK" pitchFamily="34" charset="-34"/>
                <a:cs typeface="TH SarabunPSK" pitchFamily="34" charset="-34"/>
              </a:rPr>
              <a:t>สิ่งดังต่อไปนี้ ไม่ถือเป็นพยานหลักฐ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าน</a:t>
            </a:r>
          </a:p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	(๑) ความรู้ ความเห็น หรือความเข้าใจของผู้พิพากษาที่ตัดสินคดีนั้น หรือความรู้ความเห็นของศาลเอง</a:t>
            </a:r>
          </a:p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	(๒) คำร้อง คำขอ คำแถลง หรือข้อกล่าวอ้างของคู่ความ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ในคดี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๑๐๐๗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๒๕๐๐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แต่ถ้าคำร้องคำแถลงของคู่ความเป็นผลร้ายแก่ตัวเองศาลอาจรับฟังข้อเท็จจริงเป็นที่ยุติได้ โดยถือว่าเป็นคำรับของคู่ความในศาล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๘๔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๗๒๖๓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๒๕๕๒</a:t>
            </a:r>
          </a:p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เอกสารแนบท้ายคำคู่ความ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๗๑๔๐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r>
              <a:rPr lang="en-US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๔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เอกสารที่จำเลยยื่นส่งต่อศาลเพื่อประกอบการแถลงรับข้อเท็จจริงตามเอกสารนั้น 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๑๒๗๕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๑๒๗๖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๒๕๔๕</a:t>
            </a:r>
          </a:p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๕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คำแปลภาษต่างประเทศ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๗๖๙๘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๒๕๔๕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2321" y="5774994"/>
            <a:ext cx="908720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996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88640"/>
            <a:ext cx="8784976" cy="42473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/>
            <a:r>
              <a:rPr lang="th-TH" dirty="0"/>
              <a:t> </a:t>
            </a:r>
            <a:r>
              <a:rPr lang="th-TH" sz="3200" dirty="0" smtClean="0"/>
              <a:t>	</a:t>
            </a:r>
            <a:r>
              <a:rPr lang="th-TH" sz="3000" b="1" u="sng" dirty="0" smtClean="0"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 หากมีบุคคลใดหรือคู่ความฝ่ายหนึ่งฝ่ายใดนำพยานเอกสารใด ๆ เข้ามารวมไว้ในสำนวนคดีของศาล แต่มิได้ผ่านการนำสืบโดยวิธีการถูกต้อง พยานเอกสารดังกล่าวจะถือเป็นพยานหลักฐานในสำวนหรือไม่ </a:t>
            </a:r>
          </a:p>
          <a:p>
            <a:pPr algn="thaiDist"/>
            <a:endParaRPr lang="th-TH" sz="3000" b="1" dirty="0"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000" b="1" u="sng" dirty="0" smtClean="0">
                <a:latin typeface="TH SarabunPSK" pitchFamily="34" charset="-34"/>
                <a:cs typeface="TH SarabunPSK" pitchFamily="34" charset="-34"/>
              </a:rPr>
              <a:t>คำตอบ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 ไม่ถือว่าเป็นพยานหลักฐานในสำนวน ด้วยเหตุที่ว่าการพิจารณาว่า พยานหลักฐานใดเป็นพยานหลักฐานในสำนวนหรือไม่ ไม่ได้พิจารณาว่าตัวพยานหลักฐานนั้นเก็บอยู่ที่ใด แต่ต้องพิจารณาพยานหลักฐานนั้นนำสืบโดยถูกต้องตามหลักกฎหมายในเรื่องวิธีการนำสืบพยานหลักฐานหรือไม่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๙๘๗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๒๔๙๑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40352" y="5204623"/>
            <a:ext cx="1224136" cy="150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4107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35394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/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คำเบิกความของ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พยานตอบ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การถามติงที่ไม่เกี่ยวกับคำถามค้าน มิใช่พยานหลักฐานสำนวน ศาลไม่อาจนำคำเบิกความของพยานปากดังกล่าวมาวินิจฉัยข้อเท็จจริงในคดีได้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๒๔๙๙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๒๕๔๔</a:t>
            </a:r>
          </a:p>
          <a:p>
            <a:endParaRPr lang="th-TH" sz="3200" dirty="0"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</a:t>
            </a:r>
            <a:r>
              <a:rPr lang="en-US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วิ</a:t>
            </a:r>
            <a:r>
              <a:rPr lang="en-US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พ</a:t>
            </a:r>
            <a:r>
              <a:rPr lang="en-US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มาตรา</a:t>
            </a:r>
            <a:r>
              <a:rPr lang="en-US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๑๑๘บัญญัติ</a:t>
            </a:r>
            <a:r>
              <a:rPr lang="th-TH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ว่า</a:t>
            </a:r>
            <a:r>
              <a:rPr lang="en-US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ในการที่คู่ความฝ่ายที่อ้างพยานจะถามติงพยาน</a:t>
            </a:r>
            <a:r>
              <a:rPr lang="en-US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ห้ามมิให้คู่ความฝ่ายนั้นใช้คำถามอื่นใดนอกจากคำถามที่เกี่ยวกับคำพยานเบิกความตอบคำถามค้าน</a:t>
            </a: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617840"/>
            <a:ext cx="144016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2458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51090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คู่ความอ้างสำนวนคดีอื่นของศาลเป็นพยานหลักฐาน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เมื่อสำนวนคดีอื่นของศาลถือเป็นพยานเอกสารอย่างหนึ่ง หากคู่ความฝ่ายใดประสงค์ที่จะอ้างสำนวนคดีอื่นของศาลเป็นพยานหลักฐาน จึงต้องดำเนินการให้ถูกต้องตามหลักกฎหมายว่าด้วยการสืบพยานเอกสาร 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ต้องระบุไว้ในบัญชีระบุพยาน 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๘๘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แต่ไม่จำต้องส่งสำเนาเอกสารให้คู่ความฝ่ายอื่นก่อนวันสืบพยานตาม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๙๐ วรรคหนึ่ง เนื่องจากถือเป็นเอกสารที่อยู่ในความครอบครองของบุคคลภายนอก จึงได้รับยกเว้น 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๙๐ วรรคสาม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13693" y="5297730"/>
            <a:ext cx="1152538" cy="145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21303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61555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700" b="1" u="sng" dirty="0" smtClean="0"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sz="2700" b="1" dirty="0" smtClean="0">
                <a:latin typeface="TH SarabunPSK" pitchFamily="34" charset="-34"/>
                <a:cs typeface="TH SarabunPSK" pitchFamily="34" charset="-34"/>
              </a:rPr>
              <a:t> เมื่อคู่ความอ้างสำนวนคดีอื่นของศาลเป็นพยานหลักฐานแล้ว คู่ความจะต้องยื่นคำร้องขอให้ศาลมีคำสั่งเรียกสำนวนคดีดังกล่าวตาม </a:t>
            </a:r>
            <a:r>
              <a:rPr lang="th-TH" sz="2700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sz="2700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700" b="1" dirty="0" smtClean="0">
                <a:latin typeface="TH SarabunPSK" pitchFamily="34" charset="-34"/>
                <a:cs typeface="TH SarabunPSK" pitchFamily="34" charset="-34"/>
              </a:rPr>
              <a:t>มาตรา ๑๒๓ หรือไม่ </a:t>
            </a:r>
          </a:p>
          <a:p>
            <a:pPr algn="thaiDist">
              <a:lnSpc>
                <a:spcPct val="150000"/>
              </a:lnSpc>
            </a:pPr>
            <a:r>
              <a:rPr lang="th-TH" sz="2700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700" b="1" u="sng" dirty="0" smtClean="0">
                <a:latin typeface="TH SarabunPSK" pitchFamily="34" charset="-34"/>
                <a:cs typeface="TH SarabunPSK" pitchFamily="34" charset="-34"/>
              </a:rPr>
              <a:t>คำตอบ</a:t>
            </a:r>
            <a:r>
              <a:rPr lang="th-TH" sz="27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7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2700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sz="27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sz="27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700" b="1" dirty="0">
                <a:latin typeface="TH SarabunPSK" pitchFamily="34" charset="-34"/>
                <a:cs typeface="TH SarabunPSK" pitchFamily="34" charset="-34"/>
              </a:rPr>
              <a:t>ถ้า</a:t>
            </a:r>
            <a:r>
              <a:rPr lang="th-TH" sz="2700" b="1" dirty="0" smtClean="0">
                <a:latin typeface="TH SarabunPSK" pitchFamily="34" charset="-34"/>
                <a:cs typeface="TH SarabunPSK" pitchFamily="34" charset="-34"/>
              </a:rPr>
              <a:t>สำนวนที่ขออ้างอยู่ที่ศาลเดียวกัน คู่ความฝ่ายที่อ้างสำนวนคดีดังกล่าวเป็นพยานหลักฐานไม่จำต้องยื่นคำร้องขอให้ศาลมีคำสั่งเรียกสำนวนคดีตาม </a:t>
            </a:r>
            <a:r>
              <a:rPr lang="th-TH" sz="2700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sz="2700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700" b="1" dirty="0" smtClean="0">
                <a:latin typeface="TH SarabunPSK" pitchFamily="34" charset="-34"/>
                <a:cs typeface="TH SarabunPSK" pitchFamily="34" charset="-34"/>
              </a:rPr>
              <a:t>มาตรา ๑๒๓ วรรคสอง เพราะผู้ครอบครองเอกสารมิใช่คู่ความฝ่ายอื่นหรือบุคคลภายนอกแต่เป็นศาลเองที่ครอบครองเอกสารนั้น</a:t>
            </a:r>
            <a:r>
              <a:rPr lang="th-TH" sz="2700" b="1" dirty="0">
                <a:latin typeface="TH SarabunPSK" pitchFamily="34" charset="-34"/>
                <a:cs typeface="TH SarabunPSK" pitchFamily="34" charset="-34"/>
              </a:rPr>
              <a:t>อยู่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ฎ.๒๗๒๘/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๒๕๒๓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ฎ.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๘๓๘/๒๐๕๗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 </a:t>
            </a:r>
            <a:endParaRPr lang="en-US" sz="2400" b="1" dirty="0" smtClean="0">
              <a:latin typeface="TH SarabunPSK" pitchFamily="34" charset="-34"/>
              <a:cs typeface="TH SarabunPSK" pitchFamily="34" charset="-34"/>
            </a:endParaRPr>
          </a:p>
          <a:p>
            <a:pPr algn="thaiDist">
              <a:lnSpc>
                <a:spcPct val="150000"/>
              </a:lnSpc>
            </a:pPr>
            <a:r>
              <a:rPr lang="en-US" sz="2700" b="1" dirty="0" smtClean="0">
                <a:latin typeface="TH SarabunPSK" pitchFamily="34" charset="-34"/>
                <a:cs typeface="TH SarabunPSK" pitchFamily="34" charset="-34"/>
              </a:rPr>
              <a:t>           	          (</a:t>
            </a:r>
            <a:r>
              <a:rPr lang="th-TH" sz="2700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sz="2700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sz="2700" b="1" dirty="0" smtClean="0">
                <a:latin typeface="TH SarabunPSK" pitchFamily="34" charset="-34"/>
                <a:cs typeface="TH SarabunPSK" pitchFamily="34" charset="-34"/>
              </a:rPr>
              <a:t>ถ้าสำนวนที่ขออยู่คนละศาลคู่ความฝ่ายที่อ้างสำนวนคดีดังกล่าวเป็นพยานหลักฐาน คู่ความต้องคัดสำเนาสำนวนคดีดังกล่าวมาอ้างส่งต่อศาลหรือใช้วิธียื่นคำร้องขอให้ศาลมีคำสั่งเรียกสำนวนคดีดังกล่าตาม </a:t>
            </a:r>
            <a:r>
              <a:rPr lang="th-TH" sz="2700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sz="2700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700" b="1" dirty="0" smtClean="0">
                <a:latin typeface="TH SarabunPSK" pitchFamily="34" charset="-34"/>
                <a:cs typeface="TH SarabunPSK" pitchFamily="34" charset="-34"/>
              </a:rPr>
              <a:t>มาตรา ๑๒๓ วรรคสอง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๑๖๓๙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๑๕๒๐</a:t>
            </a:r>
          </a:p>
          <a:p>
            <a:endParaRPr lang="th-TH" dirty="0">
              <a:solidFill>
                <a:srgbClr val="FF0000"/>
              </a:solidFill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60432" y="6046943"/>
            <a:ext cx="504056" cy="680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61253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88640"/>
            <a:ext cx="8784976" cy="61247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คำถาม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พยานหลักฐานที่คู่ความนำสืบไว้ในชั้นไต่สวนคำร้องหรือคำขอปลีกย่อยในคดีเรื่องนั้น ก่อนสืบพยาน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จริงเช่น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ในชั้นไต่สวนคำร้องขอยกเว้นค่าธรรมเนียมศาล หรือในชั้นขอพิจารณาคดีใหม่ หรือในชั้นขออนุญาตยื่นคำให้การ หรือในชั้นขอคุ้มครองชั่วคราวก่อนมีคำพิพากษา จะถือว่าเป็นพยานหลักฐานในสำนวน ศาลสามารถนำมาวินิจฉัยข้อเท็จจริงในสำนวนคดีหลักได้หรือไม่</a:t>
            </a:r>
          </a:p>
          <a:p>
            <a:pPr algn="thaiDist"/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คำตอบ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แยกพิจารณาได้ดังนี้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พยานหลักฐานที่คู่ความนำสืบในในชั้นไต่สวนคำร้องขอยกเว้นค่าธรรมเนียมศาล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๔๐๓๖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๔๐๓๗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๒๕๓๐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ในชั้นไต่สวนคำร้องขอคุ้มครองชั่วคราวก่อนมีคำพิพากษา           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๒๕๒๖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ฎ๑๒๐๙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๒๕๔๒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ถือ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ว่าเป็นพยานหลักฐานในสำนวน ศาลสามารถนำมาวินิจฉัยข้อเท็จจริงในสำนวนคดีหลัก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ได้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พยานหลักฐานที่คู่ความนำสืบในชั้นไต่สวนคำร้องขอพิจารณาคดีใหม่ ไม่ถือว่าเป็นพยานหลักฐานในสำนวน ศาลไม่สามารถนำมาวินิจฉัยข้อเท็จจริงในสำนวนคดีได้ 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ฎ.๕๗๕๕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/๒๕๓๑ </a:t>
            </a:r>
            <a:endParaRPr lang="th-TH" sz="2400" b="1" dirty="0" smtClean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44408" y="5757032"/>
            <a:ext cx="733968" cy="94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387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1"/>
            <a:ext cx="8784976" cy="47089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/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ข้อควร</a:t>
            </a:r>
            <a:r>
              <a:rPr lang="th-TH" sz="2400" b="1" u="sng" dirty="0" smtClean="0">
                <a:latin typeface="TH SarabunPSK" pitchFamily="34" charset="-34"/>
                <a:cs typeface="TH SarabunPSK" pitchFamily="34" charset="-34"/>
              </a:rPr>
              <a:t>คิด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๔๐๓๖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๔๐๓๗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๒๕๒๖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๒๕๓๖ และ 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๑๒๐๙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๒๕๔๒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 ขัดกับ </a:t>
            </a:r>
            <a:r>
              <a:rPr lang="th-TH" sz="3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3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๕๗๕๕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๒๕๓๑ 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หรือไม่ หากวิเคราะห์แล้วจะเห็นได้ว่า ในชั้นไต่สวนคำร้องขอยกเว้นค่าธรรมเนียมศาล หรือในชั้นไต่สวนคำร้องขอคุ้มครองชั่วคราวก่อนคำพิพากษานั้น ต่างมีประเด็นที่ศาลต้องวินิจฉัยคือ </a:t>
            </a:r>
            <a:r>
              <a:rPr lang="th-TH" sz="3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คดีมีมูลหรือไม่ คำฟ้องของโจทก์มีมูลหรือไม่ 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จึงมีเป็นกรณีที่มีเหนือหาเกี่ยวข้องกับในชั้นพิจารณาในประเด็นข้อพิพาทแห่งคดี แต่สำหรับในชั้นไต่สวนขอพิจารณาใหม่ คงมีประเด็นที่ศาลต้องวินิจฉัยเพียงว่า คู่ความคนดังกล่าวไม่มาศาลในวันนัดพิจารณาโดยจงใจหรือไม่เท่านั้น การที่คู่วามฝ่ายที่ยื่นคำร้องขอพิจารณาคดีใหม่ นำพยานหลักฐานในประเด็นอื่นนั้น ย่อมเป็นการนำสืบเกินเลยไป</a:t>
            </a:r>
            <a:endParaRPr lang="th-TH" sz="30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013176"/>
            <a:ext cx="1440160" cy="167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28860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2"/>
          <p:cNvSpPr/>
          <p:nvPr/>
        </p:nvSpPr>
        <p:spPr>
          <a:xfrm>
            <a:off x="179512" y="151180"/>
            <a:ext cx="8784976" cy="47089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ฎหมายลักษณะพยานหลักฐานเป็นกฎหมายที่วางหลักเกณฑ์การวินิจฉัยปัญหาข้อเท็จจริงในทางอรรถคดีในชั้นศาล เนื่องจากการวินิจฉัยชี้ขาดตัดสินคดี มีความจำเป็นอย่างยิ่งที่จะต้องนำข้อเท็จจริงที่ถูกต้องและเป็นจริงที่สุดเข้าสู่สำนวนเพื่อนำไปปรับกับบทบัญญัติของกฎหมาย 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en-U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576" y="5517232"/>
            <a:ext cx="1217694" cy="121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5812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2"/>
          <p:cNvSpPr/>
          <p:nvPr/>
        </p:nvSpPr>
        <p:spPr>
          <a:xfrm>
            <a:off x="179512" y="188640"/>
            <a:ext cx="8784976" cy="56323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th-TH" dirty="0" smtClean="0"/>
              <a:t>	</a:t>
            </a:r>
            <a:r>
              <a:rPr lang="th-TH" sz="3000" b="1" u="sng" dirty="0" smtClean="0">
                <a:latin typeface="TH SarabunPSK" pitchFamily="34" charset="-34"/>
                <a:cs typeface="TH SarabunPSK" pitchFamily="34" charset="-34"/>
              </a:rPr>
              <a:t>คำถาม </a:t>
            </a:r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ในคดีที่ศาลสั่งให้คดีตั้งแต่ ๒ คดีรวมการพิจารณาเข้าด้วยกัน ถ้ามีการสืบพยานหลักฐานเข้าไปในสำนวนคดีเรื่องหนึ่งแต่ไม่ได้นำสืบให้ถูกต้องอีกสำนวนหนึ่งซึ่งได้รวมพิจารณาอยู่ด้วยกัน พยานหลักฐานชิ้นนั้นจะถือเป็นพยานหลักฐานในทุกสำนวนและใช้ได้สำหรับทุกสำนวนหรือไม่ </a:t>
            </a:r>
          </a:p>
          <a:p>
            <a:pPr algn="thaiDist">
              <a:lnSpc>
                <a:spcPct val="150000"/>
              </a:lnSpc>
            </a:pPr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000" b="1" u="sng" dirty="0">
                <a:latin typeface="TH SarabunPSK" pitchFamily="34" charset="-34"/>
                <a:cs typeface="TH SarabunPSK" pitchFamily="34" charset="-34"/>
              </a:rPr>
              <a:t>คำตอบ</a:t>
            </a:r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 เมื่อศาลรวมพิจารณาคดีหลายสำนวนเข้าด้วยกันแล้ว ข้อเท็จจริงใดที่ได้จากการพิจารณาสำนวนใดสำนวนหนึ่งถือเป็นข้อเท็จจริงในสำนวนทุกสำนวน การฟังพยานหลักฐานต้องฟังรวมกันไปทุกสำวนประดุจคดีเดียวกัน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ฎ.๑๓๑๒-๑๓๑๔/๒๕๔๒</a:t>
            </a: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207463"/>
            <a:ext cx="1440160" cy="153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1938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88641"/>
            <a:ext cx="8784976" cy="58169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ข้อเท็จจริงที่รู้กันอยู่ทั่วไปตาม </a:t>
            </a:r>
            <a:r>
              <a:rPr lang="th-TH" sz="3200" b="1" u="sng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sz="3200" b="1" u="sng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มาตรา </a:t>
            </a:r>
            <a:r>
              <a:rPr lang="en-US" sz="3200" b="1" u="sng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๘๔ </a:t>
            </a:r>
            <a:r>
              <a:rPr lang="en-US" sz="3200" b="1" u="sng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th-TH" sz="32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	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ข้อเท็จจริงที่คนทั่วไปในสังคมรู้กันอยู่อย่างถูกต้อง ไม่คลาดเคลื่อน ศาลในฐานะสมาชิกคนหนึ่งในสังคมจึงอยู่ในวิสัยที่จะรู้ได้ 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ความผิดอาญาใดเป็นภัยร้ายแรงต่อส่วนรวมหรือไม่ 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๑๘๗๖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๒๕๓๓</a:t>
            </a:r>
          </a:p>
          <a:p>
            <a:pPr algn="thaiDist"/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ความหมายของคำภาษาไทย 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โทรศัพท์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๔๙๔๔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ปูมเรือ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ฎ.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๑๑๘๔/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,(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ใบจอง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๒๕๒๗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 (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เรือยนต์หางยาว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๔๓๖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๒๕๕๐</a:t>
            </a:r>
          </a:p>
          <a:p>
            <a:pPr algn="thaiDist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ข้อเท็จจริงที่คนทั่วไปไม่อาจรู้ได้ แต่เป็นการง่ายเป็นการสะดวกที่คนทั่วไปจะไปตรวจสอบจากเอกสารหลักฐานได้อย่างแน่นอนแม่นยำ </a:t>
            </a:r>
          </a:p>
          <a:p>
            <a:pPr algn="thaiDist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ดาวอาทิตย์หรือดวงจันทร์ขึ้นจากพื้นพิภพเมื่อใด 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๖๙๑๘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๒๕๔๐</a:t>
            </a:r>
          </a:p>
          <a:p>
            <a:pPr algn="thaiDist"/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- วันใด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เป็นวันหยุดราชการ ฎ.๒๒๒๒/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๒๕๑๘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๘๘๗๔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๓๒๓๐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๒๕๓๒</a:t>
            </a:r>
          </a:p>
          <a:p>
            <a:pPr algn="thaiDist"/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-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วันเดือนปีใดตรงกับวันอะไร 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๕๗๔๒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๒๕๓๘</a:t>
            </a:r>
          </a:p>
          <a:p>
            <a:pPr algn="thaiDist"/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ประกาศเปลี่ยนชื่อหน่วยราชการ 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๔๘๐๖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๒๕๓๓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หมาย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เหตุ ปัญหา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ว่าบุคคลดังกล่าวดำรงตำแหน่งใด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มิใช่ข้อเท็จจริงที่รู้กัน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อยู่ทั่วไป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ฎ.๙๑๗/๒๔๙๘,-๕๔๘/๒๕๓๔ </a:t>
            </a: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89100" y="5877271"/>
            <a:ext cx="687473" cy="863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0486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2392"/>
            <a:ext cx="8784976" cy="47089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ข้อเท็จจริงที่ไม่อาจโต้แย้งได้ ตาม </a:t>
            </a:r>
            <a:r>
              <a:rPr lang="th-TH" sz="3200" b="1" u="sng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sz="3200" b="1" u="sng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มาตรา </a:t>
            </a:r>
            <a:r>
              <a:rPr lang="en-US" sz="3200" b="1" u="sng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๘๔ </a:t>
            </a:r>
            <a:r>
              <a:rPr lang="en-US" sz="3200" b="1" u="sng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sz="3200" b="1" u="sng" dirty="0" smtClean="0"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algn="thaiDist"/>
            <a:r>
              <a:rPr lang="en-US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กรณีที่มีกฎหมายบัญญัติให้สันนิษฐานข้อเท็จจริงเป็นเด็ดขาด หรือปิดปากคู่ความไว้เป็นเด็ดขาด ย่อมส่งผลให้ คู่ความไม่อาจนำสืบพยานหลักฐานให้เห็นข้อเท็จจริงเป็นอย่างอื่นใด ซึ่งรวมทั้งศาลด้วยไม่อาจวินิจฉัยข้อเท็จจริงนั้นเป็นอย่างอื่นได้ ศาลต้องฟังข้อเท็จจริงยุติตามนั้น 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คำพิพากษาผูกพันคู่ความ 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๑๔๕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คดีแพ่งเกี่ยวเนื่องกับคดีอาญา คำพิพากษาในคดีส่วนแพ่ง ศาลจำต้องถือข้อเท็จจริงตามที่ปรากฏในคำพิพากษาคดีส่วนอาญา 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ปวิอ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๔๖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กรณีที่กฎหมายกำหนดข้อสันนิษฐานไว้เด็ดขาด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แต่เดิมมีบทบัญญัติในลักษณะนี้ ใน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พรบ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ยาเสพติด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ให้โทษ 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ศ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๒๕๒๒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8100" y="5589240"/>
            <a:ext cx="995362" cy="114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8953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47782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h-TH" sz="3100" b="1" u="sng" dirty="0" smtClean="0">
                <a:latin typeface="TH SarabunPSK" pitchFamily="34" charset="-34"/>
                <a:cs typeface="TH SarabunPSK" pitchFamily="34" charset="-34"/>
              </a:rPr>
              <a:t>ข้อเท็จจริงที่คู่ความรับหรือถือว่ารับกันแล้วในศาล </a:t>
            </a:r>
            <a:r>
              <a:rPr lang="th-TH" sz="3100" b="1" u="sng" dirty="0" err="1" smtClean="0">
                <a:latin typeface="TH SarabunPSK" pitchFamily="34" charset="-34"/>
                <a:cs typeface="TH SarabunPSK" pitchFamily="34" charset="-34"/>
              </a:rPr>
              <a:t>ตามปวิพ</a:t>
            </a:r>
            <a:r>
              <a:rPr lang="en-US" sz="3100" b="1" u="sng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100" b="1" u="sng" dirty="0" smtClean="0">
                <a:latin typeface="TH SarabunPSK" pitchFamily="34" charset="-34"/>
                <a:cs typeface="TH SarabunPSK" pitchFamily="34" charset="-34"/>
              </a:rPr>
              <a:t>มาตรา </a:t>
            </a:r>
            <a:r>
              <a:rPr lang="en-US" sz="3100" b="1" u="sng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100" b="1" u="sng" dirty="0" smtClean="0">
                <a:latin typeface="TH SarabunPSK" pitchFamily="34" charset="-34"/>
                <a:cs typeface="TH SarabunPSK" pitchFamily="34" charset="-34"/>
              </a:rPr>
              <a:t>๘๔ </a:t>
            </a:r>
            <a:r>
              <a:rPr lang="en-US" sz="3100" b="1" u="sng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3100" b="1" u="sng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sz="3100" b="1" u="sng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en-US" u="sng" dirty="0">
              <a:latin typeface="TH SarabunPSK" pitchFamily="34" charset="-34"/>
              <a:cs typeface="TH SarabunPSK" pitchFamily="34" charset="-34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30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sz="3000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ข้อเท็จจริงที่คู่ความรับกันแล้วในศาล</a:t>
            </a:r>
          </a:p>
          <a:p>
            <a:pPr>
              <a:lnSpc>
                <a:spcPct val="150000"/>
              </a:lnSpc>
            </a:pPr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30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sz="3000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ข้อเท็จจริงที่ถือว่าคู่ความรับกันแล้วในศาล </a:t>
            </a:r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ข้อสำคัญ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เมื่อเป็นคำรับของคู่ความในศาลแล้ว ย่อมถือว่าข้อเท็จจริงเป็นที่ยุติ ศาลต้องฟังข้อเท็จจริงยุติตามคำรับนั้น ศาลจะไปฟังข้อเท็จจริงเป็นอย่างอื่นไม่ได้          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๑๐๘๗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๔๙๕๖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๓๕๐๔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๒๕๔๒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แต่หลักการนี้ใช้บังคับเฉพาะคดีแพ่งเท่านั้น ไม่นำไปใช้ในคดีอาญา  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656406"/>
            <a:ext cx="1652773" cy="1099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5390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2"/>
          <p:cNvSpPr/>
          <p:nvPr/>
        </p:nvSpPr>
        <p:spPr>
          <a:xfrm>
            <a:off x="179512" y="188640"/>
            <a:ext cx="8784976" cy="40472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หลักทั่วไปเกี่ยวกับคำรับ</a:t>
            </a:r>
          </a:p>
          <a:p>
            <a:pPr algn="thaiDist">
              <a:lnSpc>
                <a:spcPct val="150000"/>
              </a:lnSpc>
            </a:pPr>
            <a:r>
              <a:rPr lang="th-TH" dirty="0" smtClean="0"/>
              <a:t>	</a:t>
            </a:r>
            <a:r>
              <a:rPr lang="en-US" sz="30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sz="30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 คำรับต้องเกิดขึ้นในศาล ข้อเท็จจริง</a:t>
            </a:r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ที่คู่ความรับกันนอกศาล ไม่ถือว่าเป็นคำรับตาม </a:t>
            </a:r>
            <a:r>
              <a:rPr lang="th-TH" sz="3000" b="1" dirty="0" err="1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.มาตรา ๘๔ (๓) </a:t>
            </a:r>
            <a:r>
              <a:rPr lang="th-TH" sz="3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เว้นแต่ </a:t>
            </a:r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ถ้ามีการนำคำรับที่กระทำกันนอกศาลมากล่าวอ้างกันในศาล และคู่ความฝ่ายที่กล่าวคำรับดังกล่าวไม่โต้แย้งเป็นอย่างอื่น ถือเป็นคำรับในศาล ศาลรับฟังข้อเท็จจริงดังกล่าวเป็นที่ยุติได้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ฎ.๔๓๒๐/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๒๕๔๐</a:t>
            </a:r>
          </a:p>
          <a:p>
            <a:pPr algn="thaiDist">
              <a:lnSpc>
                <a:spcPct val="150000"/>
              </a:lnSpc>
            </a:pPr>
            <a:endParaRPr lang="th-TH" sz="30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1562" y="5774162"/>
            <a:ext cx="1071563" cy="1071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2048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79512" y="188640"/>
            <a:ext cx="8784976" cy="48715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30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) คำรับของคู่ความในระหว่างเบิกความเป็นพยาน เป็นคำพยานบุคคลในฐานะพยานหลักฐานอย่างหนึ่ง มิใช่คำรับตาม </a:t>
            </a:r>
            <a:r>
              <a:rPr lang="th-TH" sz="3000" b="1" dirty="0" err="1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.มาตรา ๘๔ (๓) ศาลไม่อาจรับฟังข้อเท็จจริงเป็นที่ยุติตามนั้นได้ เพียงแต่หากคำรับดังกล่าวเจือสมกับพยานของคู่ความอีกฝ่าย ก็อาจมีผลทำให้คำพยานของคู่ความอีกฝ่ายหนึ่งมีน้ำหนักให้รับฟังยิ่งขึ้น ซึ่งเป็นเรื่องที่ศาลต้องนำไปชั่งน้ำหนักพยานอีกชั้นหนึ่ง ตาม </a:t>
            </a:r>
            <a:r>
              <a:rPr lang="th-TH" sz="3000" b="1" dirty="0" err="1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.มาตรา ๑๐๔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ฎ.๒๕๔๒/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๒๕๒๔</a:t>
            </a:r>
          </a:p>
          <a:p>
            <a:pPr algn="thaiDist">
              <a:lnSpc>
                <a:spcPct val="150000"/>
              </a:lnSpc>
            </a:pPr>
            <a:endParaRPr lang="th-TH" sz="3000" b="1" dirty="0" smtClean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728" y="5445224"/>
            <a:ext cx="1268760" cy="126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8980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27524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๓) ข้อเท็จจริงใดที่คู่ความอีกฝ่ายกล่าวอ้าง แล้วคู่ความอีกฝ่ายหนึ่งไม่ซักค้านหรือนำสืบหักล้างข้อเท็จจริงที่คู่ความอีกฝ่ายหนึ่งเบิกความจะถือว่าคู่ความฝ่ายนั้นยอมรับข้อเท็จจริงตามคำเบิกความดังกล่าวแล้วไม่ได้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ฎ.๓๐๓๑/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๒๕๔๔</a:t>
            </a:r>
          </a:p>
          <a:p>
            <a:pPr>
              <a:lnSpc>
                <a:spcPct val="150000"/>
              </a:lnSpc>
            </a:pP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131" y="5157192"/>
            <a:ext cx="1556792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09864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6633"/>
            <a:ext cx="8784976" cy="52629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30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๔</a:t>
            </a:r>
            <a:r>
              <a:rPr lang="en-US" sz="30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 ในคดีที่มีคู่ความฝ่ายเดียวกันหลายคน </a:t>
            </a:r>
            <a:r>
              <a:rPr lang="en-US" sz="30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คู่ความร่วม</a:t>
            </a:r>
            <a:r>
              <a:rPr lang="en-US" sz="30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 ตาม </a:t>
            </a:r>
            <a:r>
              <a:rPr lang="th-TH" sz="3000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sz="3000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มาตรา ๕๙ คำรับของคู่ความเป็นเรื่องเฉพาะตัวของผู้ทำคำรับ ไม่มีผลผูกพันคู่ความคนอื่น ๆ ที่มิได้ทำคำรับนั้น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๘๘๘๐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๓๘๒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๒๕๐๖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๒๖๔๙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๒๕๓๕</a:t>
            </a:r>
          </a:p>
          <a:p>
            <a:pPr algn="thaiDist"/>
            <a:r>
              <a:rPr lang="th-TH" sz="30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400" b="1" i="1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มาตรา ๕๙ บัญญัติว่า </a:t>
            </a:r>
            <a:r>
              <a:rPr lang="en-US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บุคคล</a:t>
            </a:r>
            <a:r>
              <a:rPr lang="th-TH" sz="24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ตั้งแต่สองคนขึ้นไปอาจเป็นคู่ความในคดี เดียวกันได้โดยเป็นโจทก์ร่วมหรือจำเลยร่วม ถ้าหากปรากฏว่า บุคคลเหล่านั้นมีผลประโยชน์ร่วมกันในมูลความแห่งคดี แต่ห้าม มิให้ถือว่าบุคคลเหล่านั้นแทนซึ่งกันและกัน เว้นแต่มูลความแห่ง คดีเป็นการชำระหนี้ซึ่งแบ่งแยกจากกันมิได้ หรือได้มีกฎหมาย บัญญัติไว้ดั่งนั้น โดยชัดแจ้ง ในกรณีเช่นนี้ให้ถือว่าบุคคลเหล่านั้น แทนซึ่งกันและกันเพียงเท่าที่จะกล่าว</a:t>
            </a:r>
            <a:r>
              <a:rPr lang="th-TH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ต่อไปนี้</a:t>
            </a:r>
          </a:p>
          <a:p>
            <a:pPr algn="thaiDist"/>
            <a:r>
              <a:rPr lang="th-TH" sz="24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(๑) </a:t>
            </a:r>
            <a:r>
              <a:rPr lang="th-TH" sz="24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บรรดากระบวนพิจารณา ซึ่งได้ทำโดยหรือทำต่อคู่ความ ร่วมคนหนึ่งนั้น ให้ถือว่าได้ทำโดยหรือทำต่อคู่ความร่วมคนอื่น ๆ </a:t>
            </a:r>
            <a:r>
              <a:rPr lang="th-TH" sz="2400" b="1" i="1" u="sng" dirty="0">
                <a:solidFill>
                  <a:srgbClr val="00B050"/>
                </a:solidFill>
                <a:latin typeface="TH SarabunPSK" pitchFamily="34" charset="-34"/>
                <a:cs typeface="TH SarabunPSK" pitchFamily="34" charset="-34"/>
              </a:rPr>
              <a:t>ด้วย เว้นแต่กระบวนพิจารณาที่คู่ความร่วมคนหนึ่งกระทำไปเป็น ที่เสื่อมเสีย แก่คู่ความร่วมคนอื่น </a:t>
            </a:r>
            <a:r>
              <a:rPr lang="th-TH" sz="2400" b="1" i="1" u="sng" dirty="0" smtClean="0">
                <a:solidFill>
                  <a:srgbClr val="00B050"/>
                </a:solidFill>
                <a:latin typeface="TH SarabunPSK" pitchFamily="34" charset="-34"/>
                <a:cs typeface="TH SarabunPSK" pitchFamily="34" charset="-34"/>
              </a:rPr>
              <a:t>ๆ</a:t>
            </a:r>
          </a:p>
          <a:p>
            <a:pPr algn="thaiDist"/>
            <a:r>
              <a:rPr lang="th-TH" sz="24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(๒) </a:t>
            </a:r>
            <a:r>
              <a:rPr lang="th-TH" sz="24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การเลื่อนคดีหรือการงดพิจารณาคดี ซึ่งเกี่ยวกับคู่ความ ร่วมคนหนึ่งนั้น ให้ใช้ถึงคู่ความร่วมคนอื่น ๆ ด้วย</a:t>
            </a:r>
            <a:endParaRPr lang="th-TH" sz="2400" b="1" i="1" dirty="0" smtClean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030" y="5379612"/>
            <a:ext cx="1005458" cy="1318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0035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194" y="188640"/>
            <a:ext cx="8784976" cy="47705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คำรับที่เกิดจากคำให้การของจำเลย</a:t>
            </a:r>
            <a:endParaRPr lang="en-US" sz="3200" b="1" u="sng" dirty="0" smtClean="0"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en-US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คำให้การของจำเลยยอมรับข้ออ้างตามคำฟ้องโจทก์โดยชัดแจ้ง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๑๖๔๗๔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๒๕๕๕</a:t>
            </a:r>
          </a:p>
          <a:p>
            <a:pPr algn="thaiDist"/>
            <a:r>
              <a:rPr lang="th-TH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คำให้การของจำเลยมิได้กล่าวถึงข้อเท็จจริงอันเป็นข้ออ้างตามคำฟ้องของโจทก์ในข้อใด ถือว่าจำเลยรับข้อเท็จจริงนั้น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ฎ.๒๘๘๕/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๑๓๕๓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๒๕๓๔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๖๕๒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๒๘๔๗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๒๕๔๔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๙๕๑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๙๙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๒๕๑๕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๒๔๖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๒๕๑๗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๗๖๒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๒๕๑๗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๑๕๘๘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๑๕๘๙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๒๕๔๕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๕๒๖๔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๙๓๕๐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ฎ.๔๙๖๑/๒๕๕๘ </a:t>
            </a:r>
            <a:endParaRPr lang="th-TH" sz="2400" b="1" dirty="0" smtClean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400" b="1" u="sng" dirty="0" smtClean="0">
                <a:latin typeface="TH SarabunPSK" pitchFamily="34" charset="-34"/>
                <a:cs typeface="TH SarabunPSK" pitchFamily="34" charset="-34"/>
              </a:rPr>
              <a:t>ข้อสำคัญ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ในประเด็นเรื่องค่าเสียหายควรกำหนดเท่าใด หรือมัดจำหรือเบี้ยปรับควรลดหรือไม่ แม้จำเลยจะมิได้ให้การโต้แย้งถึงประเด็นดังกล่าว ก็ไม่ถือว่าจำเลยรับข้อเท็จจริงตามฟ้องโจทก์ 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๖๖๒๘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๑๕๑๔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๒๒๕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๒๕๓๙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แม้โจทก์จะนำพยานหลักฐานเข้าสืบแสดงไม่ได้ประจักษ์ตามขอศาลก็กำหนดได้เองได้ตามสมควรแก่พฤติการณ์แห่งคดี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๕๑๖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๗๖๑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๒๕๑๘</a:t>
            </a:r>
            <a:endParaRPr lang="en-US" sz="2400" b="1" dirty="0" smtClean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0858" y="5942066"/>
            <a:ext cx="619312" cy="74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75677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98188"/>
            <a:ext cx="8766720" cy="58169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thaiDist"/>
            <a:r>
              <a:rPr lang="th-TH" sz="3200" b="1" dirty="0"/>
              <a:t>	</a:t>
            </a:r>
            <a:r>
              <a:rPr lang="th-TH" sz="32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ข้อสังเกต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ในประเด็นเรื่อง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ค่าเสียหายควรกำหนดมากน้อยเพียงไร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”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ต้องแยกพิจารณาเป็น ๒ ประเด็น คือ </a:t>
            </a:r>
          </a:p>
          <a:p>
            <a:pPr algn="thaiDist"/>
            <a:r>
              <a:rPr lang="th-TH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ประเด็นที่ว่า </a:t>
            </a:r>
            <a:r>
              <a:rPr lang="en-US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โจทก์เสียหายหรือไม่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”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ต้องเป็นไปตามหลักทั่วไปที่ว่า ถ้าคำให้การของจำเลยมิได้ให้การปฏิเสธโดยชัดแจ้งว่าโจทก์มิได้เสียหาย ถือว่าจำเลยยอมรับแล้วว่าโจทก์เสียหาย แต่ถ้าคำให้การของจำเลยให้การปฏิเสธโดยชัดแจ้งว่าโจทก์มิได้เสียหาย เช่นนี้ ถือว่ามีประเด็นข้อพิพาท โจทก์มีภาระการพิสูจน์ให้ศาลเห็นว่า โจทก์เสียหายจริง หากโจทก์ไม่นำพยานหลักฐานเข้าสืบ หรือพยานหลักฐานที่เข้าสืบไม่มีน้ำหนักเพียงพอ โจทก์ต้องแพ้ในประเด็นนี้ ย่อมเป็นผลให้โจทก์ไม่อาจเรียกค่าเสียหายได้ </a:t>
            </a:r>
          </a:p>
          <a:p>
            <a:pPr algn="thaiDist"/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ประเด็นที่ว่า </a:t>
            </a:r>
            <a:r>
              <a:rPr lang="en-US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ควรกำหนดค่าเสียหายให้โจทก์เท่าใด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”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แม้จำเลยไม่ให้การปฏิเสธ ก็ไม่ถือว่าจำเลยรับว่าค่าเสียหายเป็นตามคำฟ้องโจทก์ ในทางกลับกันแม้โจทก์ไม่นำพยานหลักฐานเข้าสืบว่าโจทก์ได้รับความเสียหายเท่าใด หรือพยานหลักฐานที่โจทก์นำสืบสืบไม่มีน้ำหนักเพียงพอว่าโจทก์ได้รับความเสียหายเท่าใด ศาลก็กำหนดให้เองได้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35095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16632"/>
            <a:ext cx="8856984" cy="4801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ลำดับการศึกษากฎหมายลักษณะพยานหลักฐาน</a:t>
            </a:r>
          </a:p>
          <a:p>
            <a:pPr algn="thaiDist">
              <a:lnSpc>
                <a:spcPct val="150000"/>
              </a:lnSpc>
            </a:pP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ประเด็นข้อพิพาทในคดีมีอยู่อย่างไร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ประเด็นข้อพิพาทใดต้องใช้พยานหลักฐานในการวินิจฉัย ข้อใดไม่ต้องใช้</a:t>
            </a:r>
          </a:p>
          <a:p>
            <a:pPr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คู่ความฝ่ายใดมีภาระ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การ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พิสูจน์ในประเด็นข้อพิพาทนั้น </a:t>
            </a:r>
          </a:p>
          <a:p>
            <a:pPr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๔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พยานหลักฐานที่คู่ความนำสืบนั้นยื่นและนำสืบโดยถูกต้องหรือไม่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๕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พยานหลักฐานที่คู่ความนำสืบมานั้นรับฟังได้หรือไม่</a:t>
            </a:r>
          </a:p>
          <a:p>
            <a:pPr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๖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การนำพยานหลักฐานที่รับฟังได้และที่ยื่นและนำสืบโดยถูกต้องมาชั่งน้ำหนัก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76144" y="5301208"/>
            <a:ext cx="983085" cy="1394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72378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07504" y="188640"/>
            <a:ext cx="8856984" cy="58169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en-US" sz="32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ข้อสังเก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 ในคดีที่จำเลยขาดนัดยื่นคำให้การ จะถือว่าจำเลยยอมรับข้อเท็จจริงตามคำฟ้องโจทก์มิได้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๕๖๘๔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๑๒๖๖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๒๕๒๗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๒๖๒๕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๕๕๙๗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๔๔๒๘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๑๒๗๔๗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๘๘๘๐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๒๕๔๗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เนื่องจาก 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๑๙๘ ทวิ บัญญัติว่า</a:t>
            </a:r>
            <a:r>
              <a:rPr lang="th-TH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ศาลจะมีคำพิพากษาหรือคำสั่งชี้ขาดตัดสินให้โจทก์เป็นฝ่ายชนะคดีโดยจำเลยขาดนัดยื่นคำให้การมิได้ เว้นแต่ศาลเห็นว่าคำฟ้องของโจทก์มีมูลและไม่ขัดต่อกฎหมาย ในการนี้ศาลจะยกขึ้นอ้างโดยลำพังซึ่งข้อกฎหมายอันเกี่ยวด้วยความสงบเรียบร้อยของประชาชนได้</a:t>
            </a:r>
            <a:r>
              <a:rPr lang="en-US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”</a:t>
            </a:r>
          </a:p>
          <a:p>
            <a:pPr algn="thaiDist">
              <a:lnSpc>
                <a:spcPct val="150000"/>
              </a:lnSpc>
            </a:pPr>
            <a:r>
              <a:rPr lang="en-US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ทั้งนี้การสืบพยานในคดีที่จำเลยขาดนัดยื่นคำให้การ จะเป็นการสืบพยานโจทก์ไปฝ่ายเดียว และบางกรณีศาลอาจให้ส่งพยานเอกสารแทนการสืบพยานได้โดยไม่ต้องนำพยานบุคคลมาเบิกความ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ดู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๑๙๘ ทวิ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260906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1" y="202504"/>
            <a:ext cx="8784977" cy="52629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/>
            <a:r>
              <a:rPr lang="th-TH" dirty="0"/>
              <a:t> </a:t>
            </a:r>
            <a:r>
              <a:rPr lang="en-US" dirty="0" smtClean="0"/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คำให้การของจำเลยปฏิเสธฟ้องโจทก์ไม่ชัดแจ้ง ใช้ถ้อยคำคลุมเครือ เช่น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นอกจากจำเลยจะให้การรับโดยชัดแจ้งในเรื่องใดแล้วขอให้การปฏิเสธฟ้องทั้งสิ้น        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๑๑๔๑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๑๑๕๗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๒๕๐๙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นอกจากที่ให้การไว้แล้วถือว่าปฏิเสธ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๘๔๕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๒๕๑๓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โจทก์เป็นนิติบุคคลหรือไม่ โจทก์มีอำนาจฟ้องหรือไม่ จำเลยไม่ทราบไม่รับรอง ไม่รับรู้ไม่รับรอง ฎ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๑๙๒๘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๑๙๓๐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๒๕๒๘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๗๓๙๑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๒๓๐๗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๒๕๓๓ 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๘๒๓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๒๕๓๔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พินัยกรรมมีอยู่จริงหรือไม่ มีผลบังคับหรือไม่ จำเลยไม่ทราบ จึงไม่ขอรับรอง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๗๒๐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๒๕๓๕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ไม่ทราบไม่แน่ใจว่ามีการโอนสิทธิเรียกร้องจริงหรือไม่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๑๐๓๓๕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๒๕๕๐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มอบอำนาจให้ฟ้องคดีโดยชอบหรือไม่ ไม่ทราบไม่รับรอง </a:t>
            </a:r>
            <a:r>
              <a:rPr lang="th-TH" sz="2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๗๗๘๔</a:t>
            </a:r>
            <a:r>
              <a:rPr lang="en-US" sz="2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๒๕๕๔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ถือว่า จำเลยรับข้อเท็จจริงตามฟ้องโจทก์</a:t>
            </a:r>
          </a:p>
          <a:p>
            <a:pPr algn="thaiDist"/>
            <a:endParaRPr lang="th-TH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ข้อสำคัญ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แม้จำเลยจะให้การปฏิเสธฟ้องโจทก์โดยชัดแจ้ง และแสดงเหตุแห่งการปฏิเสธนั้น ถ้าต่อมาในระหว่างพิจารณา จำเลยแถลงสละประเด็นข้อต่อสู้ตามคำให้การ ย่อมถือว่า จำเลยรับข้อเท็จจริงตามฟ้องโจทก์ในประเด็นที่จำเลยสละแล้ว</a:t>
            </a: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557" y="5733256"/>
            <a:ext cx="985292" cy="98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5644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88640"/>
            <a:ext cx="8784975" cy="3477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thaiDist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คำถาม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จำเลยให้การปฏิเสธฟ้องโจทก์โดยชัดแจ้ง  แต่มิได้แสดงเหตุแห่งการปฏิเสธหรือแสดงเหตุแห่งการปฏิเสธไม่ชัดแจ้ง หรือแสดงเหตุแห่งการปฏิเสธขัดแย้งกัน ถือว่าจำเลยรับข้อเท็จจริงตามฟ้องโจทก์หรือไม่</a:t>
            </a:r>
          </a:p>
          <a:p>
            <a:pPr algn="thaiDist"/>
            <a:endParaRPr lang="th-TH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คำตอบ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ไม่ถือว่าจำเลยรับข้อเท็จจริงตามคำฟ้องโจทก์  คดียังมีประเด็นข้อพิพาทอยู่และโจทก์ยังคงมีภาระการพิสูจน์ในข้อเท็จจริงดังกล่าวอยู่ เพียงแต่จำเลยไม่มีสิทธิที่จะนำพยานเข้าสืบตามข้อต่อสู้ของตน 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๑๔๙๘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๑๔๙๙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๒๕๐๘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๒๓๗๓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๒๕๑๖ 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.),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๒๒๔๓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๒๕๒๑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๗๐๔๗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๒๕๔๐</a:t>
            </a:r>
            <a:endParaRPr lang="th-TH" sz="24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857" y="5085184"/>
            <a:ext cx="1294630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58693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46474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/>
            <a:r>
              <a:rPr lang="th-TH" dirty="0" smtClean="0"/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คำให้การของจำเลยที่ขัดแย้งกัน ยืนยันข้อเท็จจริงหลายทาง จะถือว่าจำเลยรับข้อเท็จจริงตามฟ้องโจทก์หรือไม่ </a:t>
            </a:r>
          </a:p>
          <a:p>
            <a:pPr algn="thaiDist"/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คำตอบ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กรณีที่จำเลยให้การขัดแย้งกันเอง ถือเป็นคำให้การที่ไม่ชอบด้วย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๑๗๗ วรรคสอง ไม่มีประเด็นให้ต้องวินิจฉัยตามคำให้การ จำเลยไม่มีสิทธินำสืบตามข้อต่อสู้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จำเลยไม่มีประเด็นนำสืบ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แต่คำให้การดังกล่าวถือว่าเป็นคำให้การปฏิเสธฟ้องโจทก์ทั้งสิ้น คดียังมีประเด็นข้อพิพาทตามคำฟ้องโจทก์ ไม่ถือว่าจำเลยรับข้อเท็จจริงตามคำฟ้องโจทก์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๖๐๙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๕๙๐๒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๒๓๔๓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๖๔๑๒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๑๐๒๕๙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๑๑๔๔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๑๑๔๖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๔๖๐๗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๒๕๔๐ 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๑๐๖๙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๒๕๕๔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๘๘๔๔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๗๙๔๐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๓๑๘๗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๖๗๘๔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๖๖๒๙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๑๕๖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๗๑๖๖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๑๖๙๗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๑๐๖๖๒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๖๒๖๒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๒๕๕๔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๔๘๓๘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๒๙๒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๒๕๔๑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7188" y="5661248"/>
            <a:ext cx="1057300" cy="10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7216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51180"/>
            <a:ext cx="8784976" cy="45243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คำรับที่จากการส่งคำบอกกล่าวของคู่ความอีกฝ่าย</a:t>
            </a:r>
            <a:r>
              <a:rPr lang="th-TH" sz="3200" b="1" u="sng" dirty="0" err="1" smtClean="0">
                <a:latin typeface="TH SarabunPSK" pitchFamily="34" charset="-34"/>
                <a:cs typeface="TH SarabunPSK" pitchFamily="34" charset="-34"/>
              </a:rPr>
              <a:t>ตามปวิพ</a:t>
            </a:r>
            <a:r>
              <a:rPr lang="en-US" sz="3200" b="1" u="sng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มาตรา ๑๐๐ </a:t>
            </a:r>
          </a:p>
          <a:p>
            <a:pPr algn="thaiDist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คู่ความฝ่ายที่ประสงค์จะอ้างอิงข้อเท็จจริงใดเพื่อประโยชน์แก่คดีของตน อาจส่งคำบอกกล่าวเป็นหนังสือแจ้งรายการข้อเท็จจริงนั้นให้คู่ความอีกฝ่าย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ถ้าในวันสืบพยาน คู่ความฝ่ายที่ส่งคำบอกกล่าวร้องขอต่อศาล ให้ศาลสอบถามคู่ความอีกฝ่ายว่าจะยอมรับข้อเท็จจริงตามคำบอกกล่าวหรือไม่ 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ถ้าคู่ความอีกฝ่ายไมตอบคำถามเกี่ยวกับข้อเท็จจริงใด หรือปฏิเสธข้อเท็จจริงใดโดยไม่มีเหตุแห่งการปฏิเสธโดยชัดแจ้ง ให้ถือว่ายอมรับข้อเท็จจริงนั้นแล้ว เว้นแต่คู่ความฝ่ายนั้นไม่อยู่ในวิสัยจะตอบหรือแสดงเหตุแห่งการปฏิเสธในขณะนั้น</a:t>
            </a:r>
          </a:p>
          <a:p>
            <a:pPr algn="thaiDist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ข้อสำคัญ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นำไปใช้กับการให้คู่ความอีกฝ่ายหนึ่งยอมรับเอกสารว่าถูกต้องแท้จริงด้วย 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๑๐๐ วรรคสาม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0361" y="5229200"/>
            <a:ext cx="1195375" cy="1437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4078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40934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คำรับที่เกิดจากการที่ศาลสอบถามคู่ความถึงข้อเท็จจริงใดในวันชี้สองสถาน ตาม </a:t>
            </a:r>
            <a:r>
              <a:rPr lang="th-TH" sz="3200" b="1" u="sng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sz="3200" b="1" u="sng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มาตรา ๑๘๓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ในวันชี้สองสถาน กฎหมายเปิดโอกาสให้ศาลมีอำนาจสอบถามข้อเท็จจริงรวมทั้งพยานหลักฐาน ที่จะต้องสืบพิสูจน์กันในคดีนั้นได้ก่อนการชี้สองสถาน </a:t>
            </a:r>
          </a:p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คู่ความฝ่ายที่ถูกศาลสอบถามมีหน้าที่ต้องตอบคำถามนั้นต่อศาลและถ้าตอบปฏิเสธก็ต้องให้เหตุผลด้วย</a:t>
            </a:r>
          </a:p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ถ้าคู่ความฝ่ายที่ถูกศาลสอบถาม ไม่ตอบคำถามเกี่ยวกับข้อเท็จจริงใดที่ศาลสอบถาม หรือปฏิเสธข้อเท็จจริงใดโดยไม่มีเหตุผลอันสมควร ให้ถือว่ายอมรับข้อเท็จจริงนั้นแล้ว เว้นแต่ไม่อยู่ในวิสัยที่จะต้องหรือแสดงเหตุแห่งการปฏิเสธได้ในขณะนั้น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482493"/>
            <a:ext cx="1512168" cy="1216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282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88640"/>
            <a:ext cx="8784976" cy="45858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dirty="0" smtClean="0"/>
              <a:t>	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คำรับที่เกิดจากคู่ความฝ่ายที่ครอบครองเอกสารไม่ยอมส่งเอกสารต่อศาลตามที่ศาลสั่ง ตาม </a:t>
            </a:r>
            <a:r>
              <a:rPr lang="th-TH" sz="3200" b="1" u="sng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sz="3200" b="1" u="sng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มาตรา ๑๒๓ </a:t>
            </a:r>
          </a:p>
          <a:p>
            <a:pPr algn="thaiDist"/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คู่ความฝ่ายใดต้องการอ้างอิงเอกสารใดเป็นพยานหลักฐานเพื่อสนับสนุนข้ออ้างข้อเถียงของตน แต่ต้นฉบับเอกสารดังกล่าวอยู่ในความครอบครองของคู่ความอีกฝ่าย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คู่ความฝ่ายที่ต้องการอ้างอิงเอกสารดังกล่าว ต้องยื่นคำร้องขอต่อศาลให้สั่งให้คู่ความอีกฝ่ายหนึ่งส่งต้นฉบับต่อศาล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ถ้าคู่ความอีกฝ่ายที่มีต้นฉบับเอกสารอยู่ในความครอบครอง ไม่ส่งเอกสารนั้นต่อศาลภายในกำหนดเวลาที่ศาลสั่ง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ถือว่าคู่ความฝ่ายที่ได้รับคำสั่งศาลดังกล่าวได้ยอมรับข้อเท็จจริงที่ฝ่ายที่อ้างเอกสารอ้างจะต้องพิสูจน์ด้วยเอกสารนั้นแล้ว </a:t>
            </a: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589240"/>
            <a:ext cx="1008112" cy="1172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99099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1" y="116632"/>
            <a:ext cx="8784977" cy="42165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คำรับที่เกิดขึ้นจากการที่คู่ความฝ่ายใดฝ่ายหนึ่ง ไม่นำต้นฉบับมาสืบ หรือทำให้เสียหาย ทำลาย ปิดบัง หรือทำด้วยประการใดให้เอกสารนั้นไร้ประโยชน์ตามมาตรา ๑๒๔</a:t>
            </a:r>
          </a:p>
          <a:p>
            <a:pPr algn="thaiDist"/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กรณีที่คู่ความทั้งสองฝ่ายต่างอ้างพยานเอกสารฉบับใดฉบับหนึ่ง เพื่อพิสูจน์ข้อเท็จจริงให้เป็นประโยชน์แก่คดีของตน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ถ้าคู่ความฝ่ายที่มีต้นฉบับเอกสารอยู่ในครอบครองและต้องนำเอกสารนั้นมาสืบ กลับไม่ยอมนำต้นฉบับเอกสารดังกล่าวมายื่นต่อศาล หรือ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ถ้าปรากฏว่าคู่ความฝ่ายใดไปทำให้เสียหาย ทำลาย ปิดบัง หรือทำด้วยประการอื่นใดให้เอกสารนั้นไร้ประโยชน์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8870" y="5661248"/>
            <a:ext cx="1052736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192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57008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คำท้า</a:t>
            </a:r>
          </a:p>
          <a:p>
            <a:pPr algn="thaiDist">
              <a:lnSpc>
                <a:spcPct val="150000"/>
              </a:lnSpc>
            </a:pP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คำท้า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”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คือ การที่คู่ความในคดีแพ่งตกลง</a:t>
            </a:r>
            <a:r>
              <a:rPr lang="th-TH" sz="2400" b="1" u="sng" dirty="0" smtClean="0">
                <a:latin typeface="TH SarabunPSK" pitchFamily="34" charset="-34"/>
                <a:cs typeface="TH SarabunPSK" pitchFamily="34" charset="-34"/>
              </a:rPr>
              <a:t>กันโดยความรับรู้ของศาล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ว่าจะยอมแพ้ชนะกันทั้งหมดหรือบางส่วน โดยมีเงื่อนไขบังคับ</a:t>
            </a:r>
            <a:r>
              <a:rPr lang="th-TH" sz="2400" b="1" u="sng" dirty="0" smtClean="0">
                <a:latin typeface="TH SarabunPSK" pitchFamily="34" charset="-34"/>
                <a:cs typeface="TH SarabunPSK" pitchFamily="34" charset="-34"/>
              </a:rPr>
              <a:t>ก่อนที่เกี่ยวกับการดำเนินกระบวนพิจารณา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ที่</a:t>
            </a:r>
            <a:r>
              <a:rPr lang="th-TH" sz="2400" b="1" u="sng" dirty="0" smtClean="0">
                <a:latin typeface="TH SarabunPSK" pitchFamily="34" charset="-34"/>
                <a:cs typeface="TH SarabunPSK" pitchFamily="34" charset="-34"/>
              </a:rPr>
              <a:t>ไม่ต้องห้ามตามกฎหมาย ไม่เป็นการพ้นวิสัย ไม่เป็นการพนันขันต่อ และไม่ขัดต่อความสงบเรียบร้อยหรือศีลธรรมอันดี 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อ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err="1" smtClean="0">
                <a:latin typeface="TH SarabunPSK" pitchFamily="34" charset="-34"/>
                <a:cs typeface="TH SarabunPSK" pitchFamily="34" charset="-34"/>
              </a:rPr>
              <a:t>จรัญ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 err="1" smtClean="0">
                <a:latin typeface="TH SarabunPSK" pitchFamily="34" charset="-34"/>
                <a:cs typeface="TH SarabunPSK" pitchFamily="34" charset="-34"/>
              </a:rPr>
              <a:t>ภักดีธ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นากุล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algn="thaiDist">
              <a:lnSpc>
                <a:spcPct val="150000"/>
              </a:lnSpc>
            </a:pP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คำท้า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”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คือ เป็นการยอมรับข้อเท็จจริงที่อีกฝ่ายหนึ่งอ้างโดยมีเงื่อนไขบังคับก่อน</a:t>
            </a:r>
            <a:r>
              <a:rPr lang="th-TH" sz="2400" b="1" u="sng" dirty="0" smtClean="0">
                <a:latin typeface="TH SarabunPSK" pitchFamily="34" charset="-34"/>
                <a:cs typeface="TH SarabunPSK" pitchFamily="34" charset="-34"/>
              </a:rPr>
              <a:t>เกี่ยวกับการดำเนินกระบวนพิจารณา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ถ้าดำเนินกระบวนพิจารณาแล้วสมประโยชน์ของคู่ความฝ่ายใด คู่ความอีกฝ่ายหนึ่งจะยอมรับข้อเท็จจริงตามที่คู่ความอีกฝ่ายหนึ่งอ้าง อันเป็นผลให้คู่ความที่ได้รับประโยชน์</a:t>
            </a:r>
            <a:r>
              <a:rPr lang="th-TH" sz="2400" b="1" u="sng" dirty="0" smtClean="0">
                <a:latin typeface="TH SarabunPSK" pitchFamily="34" charset="-34"/>
                <a:cs typeface="TH SarabunPSK" pitchFamily="34" charset="-34"/>
              </a:rPr>
              <a:t>ชนะคดีโดยไม่ต้องมีการสืบพยานหลักฐาน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เพื่อพิสูจน์ตามประเด็นข้อพิพาท เมื่อเงื่อนไขบังคับก่อนได้สำเร็จผลตรงตามคำท้า 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อ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สมชัย </a:t>
            </a:r>
            <a:r>
              <a:rPr lang="th-TH" sz="2400" b="1" dirty="0" err="1" smtClean="0">
                <a:latin typeface="TH SarabunPSK" pitchFamily="34" charset="-34"/>
                <a:cs typeface="TH SarabunPSK" pitchFamily="34" charset="-34"/>
              </a:rPr>
              <a:t>ฑีฆาอุต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มากร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315" y="5889496"/>
            <a:ext cx="852686" cy="85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1744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97200"/>
            <a:ext cx="8824614" cy="62478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			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ข้อสังเกตเกี่ยวกับคำท้า</a:t>
            </a:r>
          </a:p>
          <a:p>
            <a:pPr algn="thaiDist"/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คดีอาญาไม่อาจมีคำท้าได้ มีได้แต่เฉพาะในคดีแพ่ง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๑๕๐๗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๒๕๑๑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๑๒๙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๒๕๒๒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คำท้าต้องเกิดจากการตกลงของคู่ความในคดีนั้น คนที่ไม่ได้เป็นคู่ความตกลงท้ากันไม่ได้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คำท้าต้องกระทำในความรับรู้ของศาล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๔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คำท้าต้องเป็นเรื่องที่คู่ความตกลงที่จะยอมแพ้ชนะกันทั้งคดีหรือบางส่วนของคดี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๕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ต้องท้ากันเกี่ยวกับการดำเนินกระบวนพิจารณาของศาล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๖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ต้องท้ากันในเรื่องที่ไม่ต้องห้ามตามกฎหมาย ไม่เป็นการพ้นวิสัย ไม่เป็นการพนันขันต่อ และไม่ขัดต่อความสงบเรียบร้อยหรือศีลธรรมอันดีของประชาชน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๗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ในคดีที่มีคู่ความหลายคน คู่ความคนใดมิได้ตกลงท้าด้วย ย่อมไม่ผูกพัน เพราะการท้ากันถือเป็นกระบวนพิจารณาที่เสื่อมเสียแก่คู่ความฝ่ายอื่นตาม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๕๙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๑๗๑๓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๑๗๑๗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๒๕๒๓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000819"/>
            <a:ext cx="975742" cy="785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26574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51398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ในคดีแพ่งนั้น คู่ความอาจตกลงกันถึงวิธีการสืบพยานหลักฐานให้แตกต่างจากบทบัญญัติแห่งกฎหมาย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ได้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ตาม </a:t>
            </a:r>
            <a:r>
              <a:rPr lang="th-TH" sz="3200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มาตรา ๑๐๓/๒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แต่ข้อตกลงดังกล่าว ต้องชอบด้วยกฎหมายและไม่ขัดต่อความสงบเรียบร้อยและศีลธรรมอันดีของประชาชน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๓๒๖๐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๕๗๗๙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๓๓๘๓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๒๕๔๒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endParaRPr lang="th-TH" b="1" i="1" dirty="0" smtClean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i="1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th-TH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มาตรา ๑๐๓/</a:t>
            </a:r>
            <a:r>
              <a:rPr lang="th-TH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 คู่ความ</a:t>
            </a:r>
            <a:r>
              <a:rPr lang="th-TH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ฝ่ายที่เกี่ยวข้องอาจร้องขอต่อศาลให้ดำเนินการสืบพยานหลักฐานไปตามวิธีการที่คู่ความตกลงกัน ถ้าศาลเห็นสมควรเพื่อให้การสืบพยานหลักฐานเป็นไปโดยสะดวกรวดเร็ว และเที่ยงธรรม ศาลจะอนุญาตตามคำร้องขอนั้นก็ได้ เว้นแต่การสืบพยานหลักฐานนั้นจะเป็นการไม่ชอบด้วยกฎหมายหรือขัดต่อความสงบเรียบร้อยหรือศีลธรรมอันดีของ</a:t>
            </a:r>
            <a:r>
              <a:rPr lang="th-TH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ประชาชน</a:t>
            </a:r>
            <a:endParaRPr lang="th-TH" i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/>
              <a:t>	</a:t>
            </a:r>
            <a:endParaRPr lang="th-TH" dirty="0"/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9744" y="5589240"/>
            <a:ext cx="1124744" cy="11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64906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51706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th-TH" dirty="0" smtClean="0"/>
              <a:t>	</a:t>
            </a:r>
            <a:r>
              <a:rPr lang="th-TH" sz="2400" b="1" u="sng" dirty="0" smtClean="0">
                <a:latin typeface="TH SarabunPSK" pitchFamily="34" charset="-34"/>
                <a:cs typeface="TH SarabunPSK" pitchFamily="34" charset="-34"/>
              </a:rPr>
              <a:t>ข้อ</a:t>
            </a:r>
            <a:r>
              <a:rPr lang="th-TH" sz="2400" b="1" u="sng" dirty="0">
                <a:latin typeface="TH SarabunPSK" pitchFamily="34" charset="-34"/>
                <a:cs typeface="TH SarabunPSK" pitchFamily="34" charset="-34"/>
              </a:rPr>
              <a:t>สำคัญ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 คำท้าใดที่ฝ่าฝืน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หลักเกณฑ์ข้อใดข้อหนึ่งในหกข้อ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ดังกล่าว คำท้านั้นย่อมไม่มีผลบังคับระหว่าง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คู่ความ ศาลต้องวินิจฉัยคดีไปตามพยานหลักฐานในสำนวน</a:t>
            </a:r>
          </a:p>
          <a:p>
            <a:pPr algn="thaiDist">
              <a:lnSpc>
                <a:spcPct val="150000"/>
              </a:lnSpc>
            </a:pP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แต่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ถ้าคำท้าใดที่ชอบด้วยหลักเกณฑ์ทั้งหกข้อดังกล่าว ย่อมมีผลผูกพันคู่ความและศาลต้องดำเนินกระบวนพิจาณาไปตามคำท้า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นั้น ศาลจะหยิบยกข้อเท็จจริงหรือข้อกฎหมายนอกเหนือจากคำท้ามาวินิจฉัยคดีเป็นอย่าอื่นมิได้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๒๒๔๑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๒๕๑๕ 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๗๓๖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๒๕๒๗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๔๘๘๐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๒๕๔๘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คู่ความฝ่ายใดฝ่ายหนึ่งจะอุทธรณ์หรือฎีกาในประเด็นอื่น ๆ นอกเหนือจากคำท้ามิได้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๓๕๓๑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๒๕๔๙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และคู่ความฝ่ายใดฝ่ายหนึ่งจะขอยกเลิกคำท้าโดยที่คู่ความอีกฝ่ายหนึ่งไม่ยินยอมไม่ได้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๗๕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๒๕๔๐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และคู่ความเดิมจะถึงแก่ความตาย คำท้าก็ไม่สิ้นผลผูกพันไป ทายาทหรือผู้จัดการมรดกที่เข้ามาเป็นคู่ความแทนที่ผู้ตายก็ต้องถูกผูกพันตามคำท้าที่ชอบด้วยกฎหมายนั้น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๙๘๒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๒๕๐๖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5805264"/>
            <a:ext cx="108012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9286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88640"/>
            <a:ext cx="8784976" cy="56938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ตัวอย่างคำท้าที่ชอบด้วยกฎหมาย</a:t>
            </a:r>
          </a:p>
          <a:p>
            <a:pPr algn="thaiDist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ท้าให้สาบาน ไม่ว่าจะเป็นการสาบานของคู่ความ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เอง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๓๓๙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๒๔๙๒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หรือท้าให้บุคคลภายนอกสาบาน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๑๓๓๓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๑๑๘๖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๒๕๓๓ 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ท้าให้ศาลฟังข้อเท็จจริงไปตามคำเบิกความของพยานเบิกความคนใดคนหนึ่ง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๑๓๗๐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๒๕๑๐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๖๖๙๗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๒๕๔๕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๔๘๘๐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๒๓๙๐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๒๓๙๑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๒๕๕๑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ท้าให้ศาลฟังข้อเท็จจริงไปตามที่พยานผู้เชี่ยวชาญให้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ความเห็น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๒๑๘๑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๒๕๒๓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๑๑๐๐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๔๓๓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๒๕๐๗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๑๒๑๘๓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๒๕๔๗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๔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ท้าให้ศาลฟังข้อเท็จจริงไปตามที่เจ้าพนักงานที่ดินทำแผนที่พิพาท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๒๕๔๕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๓๑๗๓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๒๕๔๓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หรือตามที่เจ้าพนักงานที่ดินทำความเห็นว่าที่ดินพิพาทเป็นที่ดินผืนเดียวกันหรือไม่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๑๐๒๓๖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๒๕๕๓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๕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ท้าให้ศาลฟังข้อเท็จจริงไปตามผลคดีเรื่องอื่นเป็นข้อแพ้ชนะ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๓๒๘๘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๗๓๖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๒๕๐๗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๖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ท้าให้ศาลฟังข้อเท็จจริงไปตามภาระการพิสูจน์</a:t>
            </a: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51825" y="5709055"/>
            <a:ext cx="912663" cy="1080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11187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33239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๗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ท้ากันว่าหากโจทก์สามารถใช้เครื่องเมือกระบอกตั้งระยะชุดป้อนกระดาษของเครื่องพิมพ์ขนาด ๑๐๒ เซนติเมตร ในการตั้งระยะเครื่องซีดี ๗๔ ตามใบสั่งซ่อมได้ระยะ ๔๕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๕ เซนติเมตรหรือ ๔๕๕ เซนติเมตรได้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จำเลยยอมแพ้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๕๑๙๖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๒๕๕๐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๘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ท้ากันว่าหากผู้จัดการมรดกเสียงข้างมากตั้งแต่ ๓ คนขึ้นไปยอมจ่ายเงินจากกองมรดกให้โจทก์ จำเลยยอมแพ้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๙๙๘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๒๕๓๑</a:t>
            </a: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925" y="5661248"/>
            <a:ext cx="1071563" cy="1071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75564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57554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คำท้าที่ไม่ชอบด้วยกฎหมาย</a:t>
            </a:r>
            <a:endParaRPr lang="th-TH" sz="3200" b="1" u="sng" dirty="0"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	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คู่ความตกลงกันว่าจะสืบพยานเพียงปากเดียวร่วมกันและให้ศาลวินิจฉัยคดี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ไปโดยอาศัยคำพยานปากนี้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ความตกลงของคู่ความในลักษณะนี้มิใช่คำท้า เนื่องจากมิได้ตกลงกันให้มีเงื่อนไขเป็นข้อแพ้ชนะคดี แต่เป็นเรื่องที่คู่ความตกลงอ้างพยานร่วมกัน แล้วให้ศาลวินิจฉัยคดีไปตามน้ำหนักแห่งพยานหลักฐานที่อ้างร่วมกัน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๖๓๓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๒๔๙๒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คู่ความตกลงกันให้ศาลไปเดินเผชิญสืบที่ดินพิพาทแล้วตัดสินคดีไปตามสภาพแห่งที่ดินที่ศาลเห็น โดยคู่ความไม่ติดใจสืบพยานหลักฐานอื่นอีกต่อไป ความ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ตกลงของคู่ความในลักษณะนี้มิใช่คำท้า เนื่องจากมิได้ตกลงกันให้มีเงื่อนไขเป็นข้อแพ้ชนะ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คดี แต่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เป็นเรื่องที่คู่ความตกลงอ้างพยานร่วมกัน แล้วให้ศาลวินิจฉัยคดีไปตามน้ำหนักแห่งพยานหลักฐานที่อ้างร่วมกัน 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ฎ.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๓๙๙๖/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๒๕๔๑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คู่ความตกลงกันให้ศาลเอาข้อเท็จจริงที่ปรากฏในผลแห่งคดีอื่น โดยไม่มีข้อตกลงให้ถือเอาผลแห่งคำพิพากษาในคดีอื่นมาเป็นข้อแพ้ชนะกันในคดี ย่อมมิใช่คำท้า 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๗๖๓๖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๒๕๔๓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088" y="5795490"/>
            <a:ext cx="841276" cy="841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8822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31085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ข้อสังเกต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คำท้าที่ไม่อาจบรรลุผลอย่างแน่แท้ คำท้านั้นย่อมตกไป ศาลต้องกลับมาวินิจฉัยคดีโดยอาศัยพยานหลักฐาน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๔๘๕๘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๒๕๓๗</a:t>
            </a:r>
            <a:r>
              <a:rPr lang="en-US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๔๙๒๖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๑๑๒๔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๑๐๖๔๙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๒๕๕๕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๓๑๔๕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๒๕๓๒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แต่ถ้าหากเพียงแต่มีเหตุขัดข้องทำให้ยังไม่อาจปฏิบัติตามคำท้าได้ คู่ความจะขอให้ยกเลิกคำท้าไม่ได้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๑๕๘๐</a:t>
            </a:r>
            <a:r>
              <a:rPr lang="en-US" sz="2400" b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๒๕๓๗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159326"/>
            <a:ext cx="1224136" cy="151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966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22165"/>
            <a:ext cx="8784976" cy="58169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ความหมายของพยานแต่ละประเภท</a:t>
            </a:r>
          </a:p>
          <a:p>
            <a:pPr algn="thaiDist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ารแยกแยะพยานหลักฐานแต่ละประเภทนั้นมีความจำเป็นอย่างยิ่งเนื่องจากพยานแต่ละประเภทมีวิธีการยื่นและนำสืบต่างกัน ทั้งความหน้าเชื่อถือ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น้ำหนักพยาน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ก็แตกต่างกัน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พยานบุคคล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”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หมายถึง บุคคลที่มาเบิกความให้ข้อเท็จจริงในคดีต่อศาล</a:t>
            </a:r>
          </a:p>
          <a:p>
            <a:endParaRPr lang="th-TH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พยานเอกสาร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”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หมายถึง สิ่งที่มีการบันทึกด้วยตัวอักษร ตัวเลข รูปรอย หรือเครื่องหมายซึ่งสามารถแสดงข้อความหรือความหมายอย่างใดอย่างหนึ่งให้ศาลตรวจดูได้</a:t>
            </a:r>
          </a:p>
          <a:p>
            <a:endParaRPr lang="th-TH" b="1" dirty="0"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พยานวัตถุ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”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หมายถึง วัตถุหรือสิ่งใดที่นำรูปร่างลักษณะมาเป็นพยานหลักฐานพิสูจน์ความจริงต่อศาลได้โดยการตรวจดูมิใช่โดยการอ่านหรือการพิจารณาข้อความที่บันทึกไว้</a:t>
            </a:r>
          </a:p>
          <a:p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97272" y="5733256"/>
            <a:ext cx="669454" cy="96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61427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856984" cy="22467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	</a:t>
            </a:r>
          </a:p>
          <a:p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	“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พยานผู้เชี่ยวชาญ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”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หมายถึง บุคคลใดก็ตามมิได้ประสบพบเห็นเหตุการณ์ที่เกิดขึ้นในคดีนั้น แต่เป็นผู้ที่มีความรู้เชี่ยวชาญในสาขาวิชาชีพนั้น </a:t>
            </a:r>
          </a:p>
          <a:p>
            <a:endParaRPr lang="th-TH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หมายเหตุ พยานผู้เชี่ยวชาญ เดิมกฎหมายใช้คำว่า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พยานผู้ชำนาญการ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”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48364" y="5517232"/>
            <a:ext cx="1188132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68042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51180"/>
            <a:ext cx="8784976" cy="56938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th-TH" dirty="0" smtClean="0"/>
              <a:t>	</a:t>
            </a:r>
          </a:p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ประจักษ์พยาน” หมายถึง พยานบุคคลผู้มาเบิกความให้ข้อเท็จจริงแก่ศาลตามที่ตนได้รับรู้มาด้วยตนเองโดยตรง มิใช่รับรู้มาจากการบอกเล่าของบุคคลอื่น</a:t>
            </a:r>
          </a:p>
          <a:p>
            <a:endParaRPr lang="th-TH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“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พยานบอกเล่า” คือ พยานที่มิได้รู้เห็นเหตุการณ์เรื่องราวด้วยตนเอง แต่เป็นพยานที่รับฟังมาจากผู้อื่น แล้วเอาความที่รับฟังมาเบิกความต่อศาลอีกต่อหนึ่ง โดยความประสงค์ในการนำสืบพยานนั้นเพื่อแสดงให้เห็นว่าเนื้อความหรือเรื่องราวหรือข้อความนั้นเป็นความจริง</a:t>
            </a:r>
          </a:p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	ทั้งนี้รวมถึง บันทึกถ้อยคำของบุคคลลงไว้ใน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เอกสารหรือวัตถุอื่นใดโดย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บุคคลดังกล่าวมิได้มาเบิกความต่อศาลโดยตรง ทั้งนี้ไม่ว่าผู้ให้ถ้อยคำคนดังกล่าวจะเป็นประจักษ์พยานหรือพยานบอกเล่า</a:t>
            </a:r>
          </a:p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	ดังนี้จึงอาจกล่าวได้ว่า พยานบอกเล่าอาจอยู่ในรูปแบบของพยานบุคคล พยานเอกสารหรือพยานวัตถุก็ได้</a:t>
            </a: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6780" y="5845046"/>
            <a:ext cx="777708" cy="935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6899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19676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พยานซัดทอด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”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หมายถึง ถ้อยคำของบุคคลที่มีส่วนรู้เห็นเป็นใจในการกระทำความผิดหรือมีส่วนร่วมในการกระทำความผิดกับผู้ต้องหาหรือจำเลย โดยบุคคลดังกล่าวอาจมาเบิกความโดยตรงต่อศาลในฐานะประจักษ์พยานหรือได้ให้ถ้อยคำไว้กับบุคคลใด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56376" y="5355296"/>
            <a:ext cx="1008112" cy="1323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1542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38164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ตัวอย่างคำถามประกอบความเข้าใจ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algn="thaiDist">
              <a:lnSpc>
                <a:spcPct val="150000"/>
              </a:lnSpc>
            </a:pPr>
            <a:r>
              <a:rPr lang="en-US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A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มาเบิกความต่อศาลว่า 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A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เห็นนาย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B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วิ่งออกมาจากร้านค้าของจำเลย แล้วนาย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B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ก็ล้มลงต่อหน้านาย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A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จากนั้นนาย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B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พูดกับนาย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A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ว่า จำเลยเป็นคนใช้อาวุธมีดแทงทำร้ายนาย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B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แล้วนาย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B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ก็ตายไปต่อหน้าต่อตานาย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A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u="sng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คำเบิกความของนาย </a:t>
            </a:r>
            <a:r>
              <a:rPr lang="en-US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A 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ในลักษณะนี้เป็นการเบิกความในฐานะประจักษ์พยาน พยานบอกเล่า หรือพยานซัดทอด</a:t>
            </a:r>
            <a:endParaRPr lang="th-TH" b="1" u="sng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2243063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2"/>
          <p:cNvSpPr/>
          <p:nvPr/>
        </p:nvSpPr>
        <p:spPr>
          <a:xfrm>
            <a:off x="179512" y="188640"/>
            <a:ext cx="8784976" cy="40626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ปัญหาข้อเท็จจริง </a:t>
            </a:r>
            <a:r>
              <a:rPr lang="en-US" sz="3200" b="1" u="sng" dirty="0" smtClean="0"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ปัญหาข้อกฎหมาย</a:t>
            </a:r>
          </a:p>
          <a:p>
            <a:pPr algn="thaiDist">
              <a:lnSpc>
                <a:spcPct val="150000"/>
              </a:lnSpc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สิ่ง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ใดเป็นข้อเท็จจริงสิ่งนั้นต้องวินิจฉัยจากพยานหลักฐาน สิ่งใดไม่ต้องวินิจฉัยจาก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พยานหลักฐานสิ่ง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นั้นเป็นข้อกฎหมาย ดังนั้น การพิจารณาว่าปัญหาข้อใดเป็นปัญหาข้อเท็จจริงหรือไม่ จึงต้องพิจารณาว่า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ปัญหาที่ศาลต้องวินิจฉัยในข้อนั้น ๆ ต้องอาศัยพยานหลักฐานในการชี้ขาดหรือไม่ หาก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ต้องรับฟังจากพยานหลักฐาน ปัญญาหาเช่นว่านั้นย่อมเป็นปัญหา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ข้อเท็จจริง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24328" y="4604872"/>
            <a:ext cx="1440160" cy="207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750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39703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พนักงานสอบสวนไปตรวจสถานที่เกิดเหตุแล้วถ่ายภาพเสาไฟบริเวณที่เกิดเหตุไว้ โดยใช้กล้องจากมือถือ จากนั้นพนักงานสอบสวน นำภาพถ่ายดังกล่าวพิมพ์ออกมาด้วยระบบคอมพิวเตอร์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ปรินส์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แบบสี แล้วพนักงานอัยการนำภาพถ่ายดังกล่าวมาอ้างส่งต่อศาลประกอบการถามพยานปากพนักงานสอบสวนคนดังกล่าวว่า บริเวณที่เกิดเหตุมีแสงไฟส่องสว่างดังภาพถ่ายนี้ใช้หรือไม่ </a:t>
            </a:r>
            <a:r>
              <a:rPr lang="th-TH" b="1" u="sng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พนักงานอัยการนำสืบภาพถ่ายดังกล่าวในฐานะพยานเอกสารหรือพยานวัตถุ</a:t>
            </a:r>
            <a:endParaRPr lang="th-TH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647738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52629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	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ผู้อำนวยการโรงเรียน นำเด็กจำนวน ๕ คนมาให้ถ้อยคำเกี่ยวกับการกระทำอนาจารของครูประจำชั้นโดยมีการบันทึกวีดีโอไว้ด้วย  ในชั้นสืบพยาน พนักงานอัยการนำผู้อำนวยการโรงเรียนคนดังกล่าวเข้าเบิกความยืนยันว่า เด็กจำนวน ๕ คนได้ให้ถ้อยคำเกี่ยวกับการกระทำอนาจารไว้ ทั้งพนักงานอัยการยังซักถามผู้อำนวยการโรงเรียนให้เบิกความสรุปข้อเท็จจริงที่เด็กทั้ง ๕ คนให้ถ้อยคำไว้ด้วย พร้อมกับอ้างส่งวีดีโอเป็นพยานหลักฐานด้วย </a:t>
            </a:r>
            <a:r>
              <a:rPr lang="th-TH" b="1" u="sng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คำเบิกความของผู้อำนวยการนั้น เป็นการเบิกความในฐานะประจักษ์พยานหรือพยานบอกเล่า วีดีโอที่พนักงานอัยการอ้างส่งนั้น เป็นพยานเอกสารหรือพยานวัตถุ</a:t>
            </a:r>
            <a:endParaRPr lang="th-TH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892699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856984" cy="48320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/>
            <a:r>
              <a:rPr lang="th-TH" dirty="0" smtClean="0"/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๔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A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กับนาย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B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ร่วมกันขายยา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ไอซ์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โดยนาย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A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เป็นคนขับรถ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จักรยานต์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ให้นาย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B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เพื่อนำยา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ไอซ์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มาส่งให้กับสายลับ  ก่อนจะถึงที่นัดหมายนาย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A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ไหวตัวทันจึงกระโดดลงจากรถจักรยานยนต์ เจ้าพนักงานตำรวจเห็นจึงเข้าควบคุมตัวนาย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A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ไว้ได้ พร้อมยา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ไอซ์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จำนวน ๒๐ กรัม ในชั้นสอบสวน 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A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ให้การยืนยันว่าบุคคลที่นั่งซ้อนท้ายมากับตนนั้น คือนาย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B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และนาย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B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ร่วมกับตนขายยา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ไอซ์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ต่อมาเจ้าพนักงานตำรวจจับนาย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B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ได้ และพนักงานอัยการยื่นฟ้องนาย 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B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ในข้อหามีเมท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แอมเฟ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ตามีนไว้ในครอบครองเพื่อจำหน่ายโดยไม่ได้รับอนุญาต ในชั้นสืบพยาน พนักงานอัยการนำนาย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A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เข้าเบิกความยืนยันข้อเท็จจริงเกี่ยวกับนาย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B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พร้อมทั้งอ้างส่งบันทึกคำให้การของนาย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A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ที่ได้ให้การไว้ในชั้นสอบสวนด้วย </a:t>
            </a:r>
            <a:r>
              <a:rPr lang="th-TH" b="1" u="sng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นาย </a:t>
            </a:r>
            <a:r>
              <a:rPr lang="en-US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A 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เข้าเบิกความในฐานะที่เป็นประจักษ์พยาน พยานบอกเล่า หรือพยานซัดทอด และบันทึกคำให้การในชั้นสอบสวนของนาย </a:t>
            </a:r>
            <a:r>
              <a:rPr lang="en-US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A 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เป็นพยานเอกสาร หรือพยานบอกเล่า หรือพยานซัดทอด</a:t>
            </a:r>
            <a:endParaRPr lang="th-TH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934435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5" cy="51090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การยื่นบัญชีระบุพยาน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เหตุที่กฎหมายบังคับให้คู่ความฝ่ายที่จะอ้างอิงพยานหลักฐานสนับสนุนข้ออ้าง ข้อเถียงของตน ต้องยื่นบัญชีระบุพยาน คือ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  <a:p>
            <a:pPr algn="thaiDist">
              <a:lnSpc>
                <a:spcPct val="150000"/>
              </a:lnSpc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เพื่อป้องกันการจู่โจมทางพยานหลักฐาน กล่าวอีกนัยหนึ่งคู่ความแต่ละฝ่ายจะได้กลับมาพิจารณาพยานหลักฐานที่ตนมีอยู่ว่าเพียงพอที่จะสนับสนุนข้ออ้าง ข้อเถียงของตนหรือไม่ เมื่อเปรียบเทียบกับพยานหลักฐานที่คู่ความอีกฝ่ายมีอยู่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เพื่อให้ศาลได้เห็นภาพรวมของพยานหลักฐานที่คู่ความแต่ละฝ่ายจะสืบ ศาลจะได้สามารถกำหนดวันนัดสืบพยาน และวิธีการสืบพยานได้อย่างเหมาะสม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848131"/>
            <a:ext cx="792087" cy="79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515309"/>
      </p:ext>
    </p:extLst>
  </p:cSld>
  <p:clrMapOvr>
    <a:masterClrMapping/>
  </p:clrMapOvr>
  <p:transition spd="slow">
    <p:pull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51090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หลักเกณฑ์การยื่นบัญชีระบุพยาน</a:t>
            </a:r>
          </a:p>
          <a:p>
            <a:pPr algn="thaiDist">
              <a:lnSpc>
                <a:spcPct val="150000"/>
              </a:lnSpc>
            </a:pP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การยื่นบัญชีระบุพยานครั้งแรก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คู่ความทุกฝ่ายจะต้องยื่นบัญชีระบุพยานก่อนวันนัดสืบพยานครั้งแรกในคดีไม่น้อยกว่า ๗ วัน 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๘๘ วรรคหนึ่ง</a:t>
            </a:r>
          </a:p>
          <a:p>
            <a:pPr algn="thaiDist">
              <a:lnSpc>
                <a:spcPct val="150000"/>
              </a:lnSpc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การยื่นบัญชีระบุพยานเพิ่มเติม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คู่ความฝ่ายที่ยื่นบัญชีระบุพยานครั้งแรกไว้โดยชอบแล้ว หากประสงค์จะอ้างอิงพยานหลักฐานเพิ่มเติม ต้องยื่นคำแถลงระบุพยานเพิ่มเติมพร้อมบัญชีระบุพยาน ภายในกำหนดเวลา ๑๕ วันนับแต่วันสืบพยานครั้งแรก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ตามปวิพ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๘๘ วรรคสอง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950" y="5877272"/>
            <a:ext cx="855538" cy="85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031000"/>
      </p:ext>
    </p:extLst>
  </p:cSld>
  <p:clrMapOvr>
    <a:masterClrMapping/>
  </p:clrMapOvr>
  <p:transition spd="slow">
    <p:pull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3222" y="183528"/>
            <a:ext cx="8784976" cy="550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/>
            <a:r>
              <a:rPr lang="en-US" dirty="0" smtClean="0"/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การยื่นบัญชีระบุพยานนอกระยะเวลาที่กฎหมายกำหนด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  <a:p>
            <a:pPr algn="thaiDist">
              <a:lnSpc>
                <a:spcPct val="150000"/>
              </a:lnSpc>
            </a:pP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u="sng" dirty="0" smtClean="0">
                <a:latin typeface="TH SarabunPSK" pitchFamily="34" charset="-34"/>
                <a:cs typeface="TH SarabunPSK" pitchFamily="34" charset="-34"/>
              </a:rPr>
              <a:t>กรณียื่นบัญชีระบุพยานไว้แล้วโดยชอบ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คู่ความฝ่ายที่ยื่นบัญชีระบุพยานไว้แล้วโดยชอบ ประสงค์จะอ้างอิงพยานหลักฐานเพิ่มเติม แต่พ้นกำหนดระยะเวลา ๑๕ วันนับแต่วันสืบพยานครั้งแรกแล้ว คู่ความคนดังกล่าว</a:t>
            </a:r>
            <a:r>
              <a:rPr lang="th-TH" sz="2400" b="1" u="sng" dirty="0" smtClean="0">
                <a:latin typeface="TH SarabunPSK" pitchFamily="34" charset="-34"/>
                <a:cs typeface="TH SarabunPSK" pitchFamily="34" charset="-34"/>
              </a:rPr>
              <a:t>จะต้องยื่นคำร้อง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ก่อนศาลพิพากษาคดีแสดงเหตุอันสมควรว่า</a:t>
            </a:r>
          </a:p>
          <a:p>
            <a:pPr algn="thaiDist">
              <a:lnSpc>
                <a:spcPct val="150000"/>
              </a:lnSpc>
            </a:pP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ตนไม่สามารถทราบได้ว่าต้องนำพยานหลักฐานบางอย่างมาสืบเพื่อประโยชน์ของตน</a:t>
            </a:r>
          </a:p>
          <a:p>
            <a:pPr algn="thaiDist">
              <a:lnSpc>
                <a:spcPct val="150000"/>
              </a:lnSpc>
            </a:pP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ตนไม่ทราบว่าพยานหลักฐานบางอย่างได้มีอยู่</a:t>
            </a:r>
          </a:p>
          <a:p>
            <a:pPr algn="thaiDist">
              <a:lnSpc>
                <a:spcPct val="150000"/>
              </a:lnSpc>
            </a:pP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มีเหตุอันสมควรอื่นใด</a:t>
            </a:r>
          </a:p>
          <a:p>
            <a:pPr algn="thaiDist">
              <a:lnSpc>
                <a:spcPct val="150000"/>
              </a:lnSpc>
            </a:pP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sz="2400" b="1" u="sng" dirty="0" smtClean="0">
                <a:latin typeface="TH SarabunPSK" pitchFamily="34" charset="-34"/>
                <a:cs typeface="TH SarabunPSK" pitchFamily="34" charset="-34"/>
              </a:rPr>
              <a:t>กรณีไม่เคยยื่นบัญชีระบุพยานไว้เลย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คู่ความฝ่ายที่ไม่เคยยื่นบัญชีระบุพยานไว้เลย หากประสงค์จะอ้างอิงพยานหลักฐาน แต่ไม่เคยยื่นบัญชีระบุพยานไว้เลย คู่ความคนดังกล่าวจะต้องยื่นคำร้องแสดงเหตุสมควรที่ไม่สามารถยื่นบัญชีระบุพยานได้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685453" y="5643810"/>
            <a:ext cx="1289863" cy="1060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728720"/>
      </p:ext>
    </p:extLst>
  </p:cSld>
  <p:clrMapOvr>
    <a:masterClrMapping/>
  </p:clrMapOvr>
  <p:transition spd="slow">
    <p:pull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88640"/>
            <a:ext cx="8784976" cy="3416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h-TH" sz="3200" b="1" u="sng" dirty="0">
                <a:latin typeface="TH SarabunPSK" pitchFamily="34" charset="-34"/>
                <a:cs typeface="TH SarabunPSK" pitchFamily="34" charset="-34"/>
              </a:rPr>
              <a:t>รายการในบัญชีระบุพยาน</a:t>
            </a:r>
          </a:p>
          <a:p>
            <a:pPr algn="thaiDist">
              <a:lnSpc>
                <a:spcPct val="150000"/>
              </a:lnSpc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	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พยาน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เอกสาร ต้องแสดงเอกสารหรือสภาพของเอกสารที่จะอ้าง</a:t>
            </a:r>
          </a:p>
          <a:p>
            <a:pPr algn="thaiDist">
              <a:lnSpc>
                <a:spcPct val="150000"/>
              </a:lnSpc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(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๒) พยานบุคคลหรือพยานผู้เชี่ยวชาญ ต้องมีรายชื่อและที่อยู่ของพยาน</a:t>
            </a:r>
          </a:p>
          <a:p>
            <a:pPr algn="thaiDist">
              <a:lnSpc>
                <a:spcPct val="150000"/>
              </a:lnSpc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(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๓)  พยานวัตถุหรือสถานที่ที่อ้างเป็นพยานหรือขอให้ศาลไปตรวจ ต้องระบุว่าเป็นวัตถุหรือสถานที่อะไรพร้อมที่ตั้ง</a:t>
            </a: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001" y="5589240"/>
            <a:ext cx="1233487" cy="1152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6682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4462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กรณีที่ไม่ต้องยื่นบัญชีระบุพยานภายใต้เงื่อนไข </a:t>
            </a:r>
            <a:r>
              <a:rPr lang="th-TH" sz="3200" b="1" u="sng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sz="3200" b="1" u="sng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มาตรา ๘๘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พยานหลักฐานที่ศาลใช้อำนาจเรียกมาเอง 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๘๖ วรรคสอง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๑๕๖๕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๑๓๐๔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๒๕๕๔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คู่ความทุกฝ่ายตกลงกันโดยชัดแจ้งหรือโดยปริยายว่าไม่จำต้องยื่นบัญชีระบุพยาน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๔๔๕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๒๕๐๙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๙๙๗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๒๕๒๑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สิ่งใดที่ไม่ใช้พยานหลักฐานไม่จำต้องต้องยื่นบัญชีระบุพยาน เช่น คำแปลเอกสารภาษต่างประเทศ</a:t>
            </a:r>
          </a:p>
        </p:txBody>
      </p:sp>
    </p:spTree>
    <p:extLst>
      <p:ext uri="{BB962C8B-B14F-4D97-AF65-F5344CB8AC3E}">
        <p14:creationId xmlns:p14="http://schemas.microsoft.com/office/powerpoint/2010/main" val="155115299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3" y="150195"/>
            <a:ext cx="8856984" cy="39703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	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๔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เอกสารใดที่คู่ความได้แนบไปท้ายคำฟ้อง คำให้การ คำร้องสอด หรือคำคู่ความอื่น ๆ แล้ว ไม่จำต้องระบุไว้ในบัญชีระบุพยานอีก เนื่องจากมีผลเท่ากับว่าคู่ความฝ่ายนั้นได้แสดงความประสงค์ตั้งแต่แรกแล้วว่าต้องการที่จะใช้เอกสารดังกล่าวเป็นพยานหลักฐาน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๓๕๔๓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๒๕๔๗ 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๙๐๑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๒๔๙๓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หมายเหตุ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แต่เอกสารที่แนบมาท้ายคำฟ้องอุทธรณ์หรือคำฟังฎีกา แต่มิได้ระบุไว้ในบัญชีระบุพยานไม่อาจรับฟังได้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๘๙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๒๕๓๔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๑๑๓๓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๒๕๑๐</a:t>
            </a:r>
          </a:p>
        </p:txBody>
      </p:sp>
    </p:spTree>
    <p:extLst>
      <p:ext uri="{BB962C8B-B14F-4D97-AF65-F5344CB8AC3E}">
        <p14:creationId xmlns:p14="http://schemas.microsoft.com/office/powerpoint/2010/main" val="15949546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88640"/>
            <a:ext cx="8784976" cy="54476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h-TH" dirty="0" smtClean="0"/>
              <a:t>	</a:t>
            </a:r>
            <a:r>
              <a:rPr lang="th-TH" sz="32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ข้อควรคิด  </a:t>
            </a:r>
          </a:p>
          <a:p>
            <a:pPr algn="thaiDist">
              <a:lnSpc>
                <a:spcPct val="150000"/>
              </a:lnSpc>
            </a:pPr>
            <a:r>
              <a:rPr lang="th-TH" sz="32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หากคู่ความแนบสำเนาเอกสารไปท้ายคำฟ้อง คำให้การ คำร้องสอด หรือคำคู่ความอื่น ๆ แล้ว เมื่อถึงขั้นตอนสืบพยาน จะนำต้นฉบับมาสืบได้หรือไม่ 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คำตอบ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สามารถนำต้นฉบับมาสืบได้ เพราะเป็นกรณีกับการที่คู่ความระบุไว้ในบัญชีระบุพยานว่าตนประสงค์จะอ้างอิงสำเนาเอกสาร เช่นนี้คู่ความจะนำต้นฉบับมาสืบไม่ได้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หมายเหตุ แต่ถ้าในบัญชีระบุพยาน อ้างสำเนาเอกสาร เช่นนี้จะนำต้นฉบับมาสืบไม่ได้ 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๒๕๘๑</a:t>
            </a:r>
            <a:r>
              <a:rPr lang="en-US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๒๕๑๕</a:t>
            </a:r>
            <a:endParaRPr lang="th-TH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483692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88640"/>
            <a:ext cx="8784976" cy="40626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ปัญหาข้อกฎหมาย</a:t>
            </a:r>
            <a:endParaRPr lang="en-US" sz="3200" b="1" u="sng" dirty="0" smtClean="0">
              <a:latin typeface="TH SarabunPSK" pitchFamily="34" charset="-34"/>
              <a:cs typeface="TH SarabunPSK" pitchFamily="34" charset="-34"/>
            </a:endParaRPr>
          </a:p>
          <a:p>
            <a:pPr algn="thaiDist">
              <a:lnSpc>
                <a:spcPct val="150000"/>
              </a:lnSpc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มีบทกฎหมายใดใช้บังคับอยู่หรือไม่ 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เว้นแต่ กฎหมายต่างประเทศ กฎหมายระหว่างประเทศ กฎหมายลำดับรองที่มีฐานะต่ำกว่ากฎกระทรวง</a:t>
            </a:r>
            <a:r>
              <a:rPr lang="en-US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endParaRPr lang="th-TH" b="1" dirty="0" smtClean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thaiDist">
              <a:lnSpc>
                <a:spcPct val="150000"/>
              </a:lnSpc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บทกฎหมายดังกล่าวมีความหมายอย่างไร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ตีความกฎหมาย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algn="thaiDist">
              <a:lnSpc>
                <a:spcPct val="150000"/>
              </a:lnSpc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	(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เมื่อนำบทกฎหมายนั้นไปปรับใช้กับข้อจริงในคดีแล้วให้ผลแห่งคดีจะเป็นอย่างไร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ประเด็นหารือบท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35046" flipV="1">
            <a:off x="7345547" y="4747213"/>
            <a:ext cx="1634922" cy="163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46269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7" cy="59093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๕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พยานหลักฐาน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ใดที่มิใช่เป็นพยานหลักฐานสนับสนุนข้ออ้างข้อเถียงของตนไม่จำต้องยื่นบัญชีระบุพยาน 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(๕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) พยานเอกสาร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ที่ใช้ประกอบการถามค้าน โดยที่ผู้ถูกถามค้านเบิกความยอมรับถึงความมีอยู่และแท้จริงแห่งเอกสารนั้น ไม่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จำต้องระบุไว้ในบัญชีระบุพยาน เพราะมิใช่พยานหลักฐานที่สนับสนุนข้ออ้างของโจทก์แต่เป็นพยานหลักฐานที่ใช้ทำลายน้ำหนักพยานหลักฐานขอ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งอีกฝ่าย </a:t>
            </a:r>
            <a:r>
              <a:rPr lang="th-TH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คร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.๘๗๖๕-๘๗๖๖/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ฎ.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๗๘๑๒/๒๕๔๗,</a:t>
            </a:r>
            <a:r>
              <a:rPr lang="th-TH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คร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.๖๑๘/๒๕๔๙,ฎ.๓๔๗๐/๒๕๓๘,ฎ.๒๒๕๑/๒๕๓๖,ฎ.๓๗๗๐/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๗๙๘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๗๙๙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๒๔๙๙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thaiDist">
              <a:lnSpc>
                <a:spcPct val="150000"/>
              </a:lnSpc>
            </a:pP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ข้อสำคัญ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แต่พยานมิได้เบิกความยอมรับการมีอยู่และแท้จริงของพยานเอกสารดังกล่าว ก็ไม่อาจรับฟังได้ถ้ามิได้ระบุไว้ในบัญชีระบุพยาน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๒๗๓๑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๒๕๕๖</a:t>
            </a: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464" y="5502637"/>
            <a:ext cx="962025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48344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6632"/>
            <a:ext cx="8784976" cy="38779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(๕.๒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) พยานหลักฐานที่คู่ความประสงค์จะอ้างอิงในชั้นไต่สวนคำร้องคำขอต่าง ๆ นั้น ไม่จำต้องยื่นบัญชีระบุพยาน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ฎ.๑๙๒/๒๕๑๗,ฎ.๙๑๐/๒๕๒๓,ฎ.๖๑๔๓/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๔๒๗๘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๔๒๑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๖๑๔๓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๒๕๓๑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ข้อสำคัญ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แต่ถ้าคู่ความได้ยื่นบัญชีระบุพยานไว้ในชั้นไต่สวนคำร้องคำขอต่าง ๆแล้ว เช่นนี้ถือว่าเป็นการยื่นบัญชีระบุพยานทั้งคดี และเท่ากับว่าได้ยื่นบัญชีระบุพยานไว้ในครั้งแรกโดยชอบแล้ว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๕๘๓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๕๓๖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๕๓๗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๓๗๑๖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๒๕๓๕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๔๐๔๗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๒๕๓๕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5623577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36009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ข้อควรคิด </a:t>
            </a:r>
          </a:p>
          <a:p>
            <a:r>
              <a:rPr lang="th-TH" dirty="0" smtClean="0"/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ในชั้นไต่สวนคำร้องขอรับชำระหนี้จำนอง คู่ความต้องยื่นบัญชีระบุพยานหรือไม่ 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คำตอบ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ในชั้นไต่สวนคำร้องขอรับชำระหนี้จำนอง ประเด็นข้อพิพาทแห่งคดีมีว่า จำเลยเป็นหนี้ผู้ร้องและจำนองที่ดินเป็นประกันการชำระหนี้หรือไม่ ซึ่งผู้ร้องและโจทก์ต้องนำพยานหลักฐานเข้าสืบเพื่อสนับสนุนข้ออ้างตามคำร้องของตนและข้ออ้างตามคำคัดค้านของตนตามประเด็นข้อพิพาทแห่งคดี ดังนี้ จึงอยู่ในบังคับที่จะต้องยื่นบัญชีระบุพยาน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๙๑๕๒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๒๕๓๙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642032" y="5445224"/>
            <a:ext cx="1322456" cy="1241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3534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46166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๖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ใน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คดีมโนสาเร่นั้นไม่อยู่ภายใน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บังคับ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มาตรา ๘๘ เนื่องจากในคดีมโนสาเร่เป็นอำนาจของศาลที่จะสั่งให้คู่ความจัดทำบัญชีระบุพยานมายื่นต่อศาลภายในเวลาใด ๆ ที่ศาลกำหนด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มาตรา ๑๙๓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ตรี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๘๙๐๑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๑๓๖๖๖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๒๕๕๘</a:t>
            </a:r>
          </a:p>
          <a:p>
            <a:pPr algn="thaiDist"/>
            <a:r>
              <a:rPr lang="th-TH" sz="24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endParaRPr lang="th-TH" sz="2400" b="1" i="1" dirty="0" smtClean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sz="24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400" b="1" i="1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มาตรา ๑๙๓ </a:t>
            </a:r>
            <a:r>
              <a:rPr lang="th-TH" sz="24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ตรี </a:t>
            </a:r>
            <a:r>
              <a:rPr lang="en-US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เมื่อ</a:t>
            </a:r>
            <a:r>
              <a:rPr lang="th-TH" sz="24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ศาลได้รับคำให้การของจำเลยตาม มาตรา 193 วรรคสาม หรือศาลมีคำสั่งให้สืบพยานตาม มาตรา 193 วรรคสี่ หรือ มาตรา 193ทวิ วรรคสอง ให้ศาลดำเนินการพิจารณาคดีต่อไปโดยเร็ว และให้ศาลสอบถามคู่ความฝ่ายที่จะต้องนำพยานเข้าสืบว่าประสงค์ จะอ้างอิงพยานหลักฐานใดแล้วบันทึกไว้ หรือสั่งให้คู่ความจัดทำบัญชีระบุพยานยื่นต่อศาลภายในระยะเวลาตามที่เห็นสมควร โดยในกรณีที่มิใช่การพิจารณาคดีฝ่ายเดียว ศาลจะกำหนดให้คู่ความฝ่ายใดนำพยานหลักฐานมาสืบก่อนหรือหลังก็</a:t>
            </a:r>
            <a:r>
              <a:rPr lang="th-TH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ได้</a:t>
            </a:r>
            <a:r>
              <a:rPr lang="en-US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”</a:t>
            </a:r>
            <a:endParaRPr lang="th-TH" sz="2400" b="1" i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180" y="5517232"/>
            <a:ext cx="1129308" cy="1129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0456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3" y="188640"/>
            <a:ext cx="8784976" cy="30847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th-TH" dirty="0" smtClean="0"/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๗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ในคดีผู้บริโภคนั้นการยื่นบัญชีระบุพยานไม่อยู่ในบังคับ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 ๘๘ แต่เป็นไปตาม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พรบ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วิธีพิจารณาคดีผู้บริโภค 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ศ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๒๕๕๑ มาตรา ๓๑</a:t>
            </a:r>
          </a:p>
          <a:p>
            <a:pPr algn="thaiDist">
              <a:lnSpc>
                <a:spcPct val="150000"/>
              </a:lnSpc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400" b="1" i="1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พรบ</a:t>
            </a:r>
            <a:r>
              <a:rPr lang="en-US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วิธีพิจารณาคดีผู้บริโภค พ</a:t>
            </a:r>
            <a:r>
              <a:rPr lang="en-US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ศ</a:t>
            </a:r>
            <a:r>
              <a:rPr lang="en-US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๒๕๕๑ มาตรา ๓๑ บัญญัติว่า </a:t>
            </a:r>
            <a:r>
              <a:rPr lang="en-US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ในกรณีที่ศาลมีคำสั่งให้สืบพยาน ให้ศาลสอบถามคู่ความฝ่ายที่จะต้องนำพยานเข้าสืบว่าประสงค์จะอ้างอิงพยานหลักฐานใดแล้วบันทึกไว้หรือสั่งให้คู่ความจัดทำบัญชีระบุพยานยื่นต่อศาลภายในระยะเวลาที่ศาลเห็นสมควรก็ได้</a:t>
            </a:r>
            <a:r>
              <a:rPr lang="en-US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”</a:t>
            </a:r>
            <a:endParaRPr lang="th-TH" sz="2400" b="1" i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595" y="5445224"/>
            <a:ext cx="1195375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5860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88640"/>
            <a:ext cx="8784976" cy="40318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๘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การดำเนินคดีแบบกลุ่ม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(class action) 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ในกรณีที่ศาลอนุญาตให้ดำเนิน</a:t>
            </a:r>
          </a:p>
          <a:p>
            <a:pPr algn="thaiDist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คดีแบบกลุ่มนั้น การยื่นบัญชีระบุพยานจะเป็นไป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ตามปวิพ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๒๒๐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๒๑</a:t>
            </a:r>
          </a:p>
          <a:p>
            <a:pPr algn="thaiDist"/>
            <a:endParaRPr lang="th-TH" b="1" dirty="0"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400" b="1" i="1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มาตรา ๒๒๐</a:t>
            </a:r>
            <a:r>
              <a:rPr lang="en-US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๒๑ บัญญัติว่า </a:t>
            </a:r>
            <a:r>
              <a:rPr lang="en-US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ก่อน</a:t>
            </a:r>
            <a:r>
              <a:rPr lang="th-TH" sz="24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วันนัดพร้อมตามมาตรา 222/20 ไม่น้อยกว่าสิบห้าวัน ให้คู่ความยื่นบัญชีระบุพยานต่อศาลพร้อมสำเนาในจำนวนที่เพียงพอเพื่อให้คู่ความฝ่ายอื่นรับไปจากเจ้าพนักงานศาลและ</a:t>
            </a:r>
            <a:r>
              <a:rPr lang="th-TH" sz="2400" b="1" i="1" u="sng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ถ้าคู่ความฝ่ายใดมีความจำนงจะยื่นบัญชีระบุพยานเพิ่มเติม ให้ยื่นต่อศาลก่อนกระบวนพิจารณาที่ต้องกระทำในวันนัดพร้อมเสร็จสิ้น</a:t>
            </a:r>
          </a:p>
          <a:p>
            <a:pPr algn="thaiDist"/>
            <a:r>
              <a:rPr lang="th-TH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การ</a:t>
            </a:r>
            <a:r>
              <a:rPr lang="th-TH" sz="2400" b="1" i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ยื่นบัญชีระบุพยานเพิ่มเติมเมื่อล่วงพ้นระยะเวลาตามวรรคหนึ่ง จะกระทำได้ต่อเมื่อได้รับอนุญาตจากศาลเมื่อผู้ร้องขอแสดงเหตุอันสมควรว่าไม่สามารถทราบถึงพยานหลักฐานนั้นหรือเป็นกรณีจำเป็นเพื่อประโยชน์แห่งความยุติธรรม หรือเพื่อให้โอกาสแก่คู่ความในการต่อสู้คดีอย่าง</a:t>
            </a:r>
            <a:r>
              <a:rPr lang="th-TH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เต็มที่</a:t>
            </a:r>
            <a:r>
              <a:rPr lang="en-US" sz="2400" b="1" i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”</a:t>
            </a:r>
            <a:endParaRPr lang="th-TH" sz="2400" b="1" i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348" y="5445224"/>
            <a:ext cx="1160140" cy="1249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52342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874" y="175915"/>
            <a:ext cx="8784976" cy="53553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ข้อสังเกตเกี่ยวกับการยื่นบัญชีระบุพยาน</a:t>
            </a:r>
          </a:p>
          <a:p>
            <a:pPr algn="thaiDist">
              <a:lnSpc>
                <a:spcPct val="150000"/>
              </a:lnSpc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คำว่า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วันสืบพยาน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”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หมายถึง วันที่ศาลเริ่มต้นทำการสืบพยานครั้งแรกโดยไม่มีการเลื่อนคดีไป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๑๕๕๔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๑๕๕๕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๒๕๐๐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๑๘๑๓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๒๕๑๖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ทั้งนี้ไม่ว่าวันสืบพยานครั้งแรกนั้นจะเป็นการสืบพยานประเด็นหรือการเดินเผชิญสืบ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ที่ว่า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ต้องยื่นบัญชีระบุพยานก่อนวันนับสืบพยานไม่น้อยกว่า ๗ วัน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”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หมายถึง จะต้องมี ๗ วันเต็ม ๆ อยู่ตรงกลางระหว่างวันยื่นบัญชีระบุพยานครั้งแรกกับวันนัดสืบพยานครั้งแรก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๕๖๖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๑๐๖๖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๒๕๑๙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๒๕๙๐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๒๕๒๐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วิธีคิดคือ เอาวันนับสืบพยานครั้งแรกตั้งลบด้วย ๘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616515" y="5387177"/>
            <a:ext cx="1329335" cy="1283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9414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6632"/>
            <a:ext cx="8784976" cy="59093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การยื่นบัญชีระบุพยานตาม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๘๘ วรรคสาม คู่ความต้องทำเป็นคำร้อง หากทำเป็นคำแถลง ศาลไม่อาจรับไว้พิจารณาได้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๓๘๓๐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๖๐๐๖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๔๓๓๑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๒๕๔๔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และต้องยื่นบัญชีระบุพยานพร้อมสำเนาบัญชีระบุพยานด้วย มิฉะนั้นเป็นการไม่ชอบ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๑๖๑๒๕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๒๕๕๗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๔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การยื่นบัญชีระบุพยานตาม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๘๘ วรรคสาม คู่ความต้องแสดงเหตุผลตามเงื่อนไขที่กฎหมายระบุไว้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๑๔๗๑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๒๕๒๙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แต่เหตุที่ว่า เพิ่งได้พบกับพยาน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๑๓๗๙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๒๕๔๖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หรือบัญชีระบุพยานที่ยื่นไว้ยังไม่ครบถ้วน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๓๐๐๗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๒๕๒๕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หรือ อ้างความพลั้งเผลอหรือความหลงลืมของทนายความ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๗๗๕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๔๕๔๐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๒๕๓๖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ไม่ถือว่าเข้าเหตุใดเหตุนึ่งตามที่ระบุไว้ใน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๘๘ วรรคสาม</a:t>
            </a: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463" y="5517232"/>
            <a:ext cx="962025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2437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59093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en-US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	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๕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การอ้างพยานบุคคล แม้มิได้ระบุที่อยู่ของพยาน ก็ไม่ทำให้บัญชีระบุพยานไม่ชอบ เพราะการ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ที่ปวิพ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๘๘ วรรคหนึ่งให้แสดงที่อยู่ของพยานก็เพื่อประโยชน์ในกรณีที่คู่ความไม่อาจนำพยานมาศาลด้วยตนเอง คู่ความอาจขอหมายเรียกพยานมาศาลได้ ที่อยู่ของพยานบุคคลจึงมิใช่แบบของบัญชีระบุพยานที่ต้องระบุให้ครบถ้วนไม่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๑๓๗๖๒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๒๕๕๕</a:t>
            </a:r>
          </a:p>
          <a:p>
            <a:pPr algn="thaiDist">
              <a:lnSpc>
                <a:spcPct val="150000"/>
              </a:lnSpc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ข้อสำคัญ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เดิมมี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๑๕๐๙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วินิจฉัยว่า ไม่ระบุที่อยู่ของพยาน เป็นการยื่นบัญชีระบุพยานไม่ชอบ 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๖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ระบุพยานโดยอ้างตำแหน่งของพยานแม้มิได้ระบุชื่อของพยาน ถือว่าเป็นบัญชีพยานที่ชอบแล้ว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๑๖๗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๒๕๒๘</a:t>
            </a: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41489" y="5301208"/>
            <a:ext cx="1224136" cy="1412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2523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1" y="188640"/>
            <a:ext cx="8784977" cy="46166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๗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คู่ความฝ่ายใดอ้างตนเองเป็นพยาน ก็ต้องระบุชื่อตนไว้ในบัญชีระบุพยานด้วย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๓๑๓๐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๒๕๒๓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๗๓๕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๒๗๒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๒๕๓๐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๘๕๖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๒๕๓๒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๘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ระบุชื่อตัวความเป็นพยาน จะนำผู้รับมอบอำนาจมาเบิกความไม่ได้           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๑๙๗๒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๒๕๒๕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๙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บัญชีระบุพยานอันดับที่หนึ่งระบุว่า ผู้รับมอบอำนาจ มิได้ระบุผู้รับมอบอำนาจช่วงดังนี้จะนำผู้รับมอบอำนาจช่วงมาเบิกความมิได้ เพราะสถานะของผู้รับมอบอำนาจกับผู้รับมอบอำนาจช่วงต่างกัน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๔๐๔๖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๒๕๔๖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894" y="5373216"/>
            <a:ext cx="1359594" cy="135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68327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2"/>
          <p:cNvSpPr/>
          <p:nvPr/>
        </p:nvSpPr>
        <p:spPr>
          <a:xfrm>
            <a:off x="179512" y="188641"/>
            <a:ext cx="8784976" cy="61247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thaiDist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ปัญหาว่า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กฎหมายต่างประเทศ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”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บัญญัติไว้อย่างไร บทบัญญัตินั้นหมายความว่าอย่างไร เอามาปรับกับข้อเท็จจริงในคดีแล้วผลจะเป็นอย่างไร นั้นเป็นปัญหาข้อเท็จจริงที่คู่ความฝ่ายที่กล่าวอ้างเอาประโยชน์มีหน้าที่ที่จะต้องนำพยานหลักฐานมาสืบ แต่ถ้าหากคู่ความฝ่ายที่อ้างเอาประโยชน์มิได้นำสืบ ก็ต้องใช้กฎหมายไทยบังคับแก่กรณีนั้น โดยให้ถือว่ากฎหมายต่างประเทศนั้นบัญญัติไว้เหมือนกฎหมายไทย ตาม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พรบ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ว่าด้วยการขัดกันแห่งกฎหมาย 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ศ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๒๔๘๑ มาตรา ๘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๓๕๓๗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๔๐๒๗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๒๕๔๕</a:t>
            </a:r>
          </a:p>
          <a:p>
            <a:pPr algn="thaiDist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ปัญหาว่า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กฎหมายระหว่างประเทศ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”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บัญญัติไว้อย่างไร บทบัญญัตินั้นหมายความว่าอย่างไร เอามาปรับกับข้อเท็จจริงในคดีแล้วผลจะเป็นอย่างไร นั้นเป็นปัญหาข้อเท็จจริงที่คู่ความฝ่ายที่กล่าวอ้างเอาประโยชน์มีหน้าที่ที่จะต้องนำพยานหลักฐานมา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สืบ หากคู่ความฝ่ายที่อ้างเอาประโยชน์มิได้นำสืบ ก็ฟังไม่ได้ว่ามีกฎหมายระหว่างประเทศอยู่เช่นที่กล่าวอ้าง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อ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จรัญ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ภักดีธ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นากุล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algn="thaiDist"/>
            <a:r>
              <a:rPr lang="en-US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ปัญหาว่า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กฎหมายลำดับรองที่มีฐานะต่ำกว่า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กฎกระทรวง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”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มีอยู่อย่างไรนั้น เป็นหน้าที่ของคู่ความฝ่ายที่กล้าอ้างเอาประโยชน์มีหน้าที่ที่จะต้องนำพยานหลักฐานมาสืบ แต่ทั้งนี้ คงสืบถึงการมีอยู่ของกฎหมายเท่านั้น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988805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05800" y="188640"/>
            <a:ext cx="8758688" cy="51090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2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ข้อควรคิด 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A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มอบอำนาจให้นาย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B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ฟ้องคดี ทนายความยื่นบัญชีระบุพยานอันดับที่ ๑  โจทก์อ้างตนเองเป็นพยาน อันดับที่ ๒ 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A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เช่นนี้ จะนำนาย 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B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ผู้รับมอบอำนาจมาเบิกความได้หรือไม่ 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คำตอบ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เมื่อนาย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A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เป็นโจทก์ในคดีนี้ซึ่งได้มอบอำนาจให้นาย 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B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ฟ้องคดีแทน การที่ทนายความยื่นบัญชีระบุพยานอ้างทั้งโจทก์และนาย 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A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ซึ่งเป็นบุคคลเดียวกันกับละอันดับ แสดงให้เห็นได้ว่าทนายโจทก์มีความประสงคี่จะอ้าง 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B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เป็นพยานด้วย ทนายโจทก์สามารถนำนาย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B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เข้าเบิกความเป็นพยานได้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๖๖๕๙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๒๕๔๖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9" name="รูปภาพ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6902" y="5445224"/>
            <a:ext cx="1287586" cy="128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1539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26776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en-US" dirty="0" smtClean="0"/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๑๐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ใน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บัญชีระบุพยาน อ้างสำเนา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เอกสารเป็นพยาน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เช่นนี้จะนำต้นฉบับมาสืบไม่ได้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ฎ.๒๕๘๑/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๒๕๑๕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กรณีที่ศาลอนุญาตให้พิจารณาคดีใหม่ คู่ความฝ่ายใดที่ได้ยื่นบัญชีระบุพยานไว้โดยชอบแล้ว ไม่จำต้องยื่นใหม่ 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๒๗๓๖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๒๕๒๘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5498" y="5517232"/>
            <a:ext cx="1468990" cy="118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89639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152962" y="62154"/>
            <a:ext cx="8811526" cy="3170099"/>
          </a:xfrm>
          <a:custGeom>
            <a:avLst/>
            <a:gdLst>
              <a:gd name="connsiteX0" fmla="*/ 0 w 8811526"/>
              <a:gd name="connsiteY0" fmla="*/ 0 h 2523768"/>
              <a:gd name="connsiteX1" fmla="*/ 8811526 w 8811526"/>
              <a:gd name="connsiteY1" fmla="*/ 0 h 2523768"/>
              <a:gd name="connsiteX2" fmla="*/ 8811526 w 8811526"/>
              <a:gd name="connsiteY2" fmla="*/ 2523768 h 2523768"/>
              <a:gd name="connsiteX3" fmla="*/ 0 w 8811526"/>
              <a:gd name="connsiteY3" fmla="*/ 2523768 h 2523768"/>
              <a:gd name="connsiteX4" fmla="*/ 0 w 8811526"/>
              <a:gd name="connsiteY4" fmla="*/ 0 h 2523768"/>
              <a:gd name="connsiteX0" fmla="*/ 0 w 8811526"/>
              <a:gd name="connsiteY0" fmla="*/ 489398 h 3013166"/>
              <a:gd name="connsiteX1" fmla="*/ 8811526 w 8811526"/>
              <a:gd name="connsiteY1" fmla="*/ 0 h 3013166"/>
              <a:gd name="connsiteX2" fmla="*/ 8811526 w 8811526"/>
              <a:gd name="connsiteY2" fmla="*/ 3013166 h 3013166"/>
              <a:gd name="connsiteX3" fmla="*/ 0 w 8811526"/>
              <a:gd name="connsiteY3" fmla="*/ 3013166 h 3013166"/>
              <a:gd name="connsiteX4" fmla="*/ 0 w 8811526"/>
              <a:gd name="connsiteY4" fmla="*/ 489398 h 3013166"/>
              <a:gd name="connsiteX0" fmla="*/ 0 w 8811526"/>
              <a:gd name="connsiteY0" fmla="*/ 538821 h 3062589"/>
              <a:gd name="connsiteX1" fmla="*/ 8811526 w 8811526"/>
              <a:gd name="connsiteY1" fmla="*/ 49423 h 3062589"/>
              <a:gd name="connsiteX2" fmla="*/ 8811526 w 8811526"/>
              <a:gd name="connsiteY2" fmla="*/ 3062589 h 3062589"/>
              <a:gd name="connsiteX3" fmla="*/ 0 w 8811526"/>
              <a:gd name="connsiteY3" fmla="*/ 3062589 h 3062589"/>
              <a:gd name="connsiteX4" fmla="*/ 792 w 8811526"/>
              <a:gd name="connsiteY4" fmla="*/ 0 h 3062589"/>
              <a:gd name="connsiteX5" fmla="*/ 0 w 8811526"/>
              <a:gd name="connsiteY5" fmla="*/ 538821 h 3062589"/>
              <a:gd name="connsiteX0" fmla="*/ 0 w 8811526"/>
              <a:gd name="connsiteY0" fmla="*/ 49423 h 3062589"/>
              <a:gd name="connsiteX1" fmla="*/ 8811526 w 8811526"/>
              <a:gd name="connsiteY1" fmla="*/ 49423 h 3062589"/>
              <a:gd name="connsiteX2" fmla="*/ 8811526 w 8811526"/>
              <a:gd name="connsiteY2" fmla="*/ 3062589 h 3062589"/>
              <a:gd name="connsiteX3" fmla="*/ 0 w 8811526"/>
              <a:gd name="connsiteY3" fmla="*/ 3062589 h 3062589"/>
              <a:gd name="connsiteX4" fmla="*/ 792 w 8811526"/>
              <a:gd name="connsiteY4" fmla="*/ 0 h 3062589"/>
              <a:gd name="connsiteX5" fmla="*/ 0 w 8811526"/>
              <a:gd name="connsiteY5" fmla="*/ 49423 h 3062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11526" h="3062589">
                <a:moveTo>
                  <a:pt x="0" y="49423"/>
                </a:moveTo>
                <a:lnTo>
                  <a:pt x="8811526" y="49423"/>
                </a:lnTo>
                <a:lnTo>
                  <a:pt x="8811526" y="3062589"/>
                </a:lnTo>
                <a:lnTo>
                  <a:pt x="0" y="3062589"/>
                </a:lnTo>
                <a:cubicBezTo>
                  <a:pt x="264" y="2243495"/>
                  <a:pt x="528" y="819094"/>
                  <a:pt x="792" y="0"/>
                </a:cubicBezTo>
                <a:lnTo>
                  <a:pt x="0" y="4942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ผลของการยื่นบัญชีระบุพยานไม่ชอบ </a:t>
            </a:r>
            <a:r>
              <a:rPr lang="th-TH" sz="3200" b="1" u="sng" dirty="0" err="1" smtClean="0">
                <a:latin typeface="TH SarabunPSK" pitchFamily="34" charset="-34"/>
                <a:cs typeface="TH SarabunPSK" pitchFamily="34" charset="-34"/>
              </a:rPr>
              <a:t>ด้วยปวิพ</a:t>
            </a:r>
            <a:r>
              <a:rPr lang="en-US" sz="3200" b="1" u="sng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มาตรา ๘๘</a:t>
            </a:r>
          </a:p>
          <a:p>
            <a:pPr algn="thaiDist">
              <a:lnSpc>
                <a:spcPct val="150000"/>
              </a:lnSpc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คือ ต้องห้ามมิให้ศาลรับฟังพยานหลักฐานนั้น ๆ 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๘๖ วรรคหนึ่ง และ ๘๗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ว้นแต่ศาลเห็นว่าเพื่อประโยชน์แห่งความยุติธรรมจำเป็นต้องสืบพยานหลักฐานอันสำคัญซึ่งเกี่ยวกับประเด็นข้อสำคัญในคดี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  <a:p>
            <a:pPr algn="thaiDist">
              <a:lnSpc>
                <a:spcPct val="150000"/>
              </a:lnSpc>
            </a:pPr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652" y="5301208"/>
            <a:ext cx="1345332" cy="1345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7194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88640"/>
            <a:ext cx="8784976" cy="56323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th-TH" sz="8000" b="1" dirty="0" smtClean="0">
              <a:latin typeface="TH SarabunPSK" pitchFamily="34" charset="-34"/>
              <a:cs typeface="TH SarabunPSK" pitchFamily="34" charset="-34"/>
            </a:endParaRPr>
          </a:p>
          <a:p>
            <a:pPr algn="ctr">
              <a:lnSpc>
                <a:spcPct val="150000"/>
              </a:lnSpc>
            </a:pPr>
            <a:r>
              <a:rPr lang="th-TH" sz="8000" b="1" dirty="0" smtClean="0">
                <a:latin typeface="TH SarabunPSK" pitchFamily="34" charset="-34"/>
                <a:cs typeface="TH SarabunPSK" pitchFamily="34" charset="-34"/>
              </a:rPr>
              <a:t>พยานเอกสาร</a:t>
            </a:r>
          </a:p>
          <a:p>
            <a:pPr algn="ctr">
              <a:lnSpc>
                <a:spcPct val="150000"/>
              </a:lnSpc>
            </a:pPr>
            <a:endParaRPr lang="th-TH" sz="8000" b="1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99436114"/>
      </p:ext>
    </p:extLst>
  </p:cSld>
  <p:clrMapOvr>
    <a:masterClrMapping/>
  </p:clrMapOvr>
  <p:transition spd="slow">
    <p:pull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16633"/>
            <a:ext cx="8752592" cy="60016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thaiDist"/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“พยานเอกสาร” หมายถึง สิ่งที่มีการบันทึกด้วยตัวอักษร ตัวเลข รูปรอย หรือเครื่องหมายซึ่งสามารถแสดงข้อความหรือความหมายอย่างใดอย่างหนึ่งให้ศาลตรวจดูได้</a:t>
            </a:r>
          </a:p>
          <a:p>
            <a:pPr algn="thaiDist"/>
            <a:endParaRPr lang="th-TH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สำเนาเอกสาร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”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 เอกสารที่คัดลอกหรือทำซ้ำมาจากต้นฉบับหรือคู่ฉบับ โดยเจตนาให้เป็นสำเนา ไม่ว่าจะทำโดยวิธีการถ่ายเอกสาร พิมพ์หรือวิธีอื่นใดให้ปรากฏความหมายตรงกับต้นฉบับหรือคู่ฉบับ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ธานี สิง</a:t>
            </a:r>
            <a:r>
              <a:rPr lang="th-TH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หนาท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th-TH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๑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ไม่มีกฎหมายใดบัญญัติบังคับว่า สำเนาต้องถ่ายจากต้นฉบับ ดังนั้นสำเนาเอกสารที่ทนายโจทก์พิมพ์ข้อความลงในแบบพิมพ์สัญญากู้ซึ่งเป็นแบบพิมพ์อย่างเดียวกันกับต้นฉบับสัญญาก็และมีข้อความเช่นเดียวกันกับสัญญากู้ต้นฉบับ แล้วมีการรับรองสำเนาถูกต้อง ถือเป็นสำเนาเอกสารตามบทกฎหมายแล้ว 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๒๑๕๘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๒๕๓๔</a:t>
            </a:r>
          </a:p>
          <a:p>
            <a:pPr algn="thaiDist"/>
            <a:r>
              <a:rPr lang="th-TH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๒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ปัจจุบัน</a:t>
            </a:r>
            <a:r>
              <a:rPr lang="th-TH" sz="24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พรบ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.ธุรกรรมทางอิเล็กทรอนิกส์ พ.ศ.๒๕๔๔ ให้คำนิยามคำว่า “ ข้อมูลทางอิเล็กทรอนิกส์” หมายความว่า ข้อความที่ได้สร้าง ส่ง-รับ เก็บ รักษาหรือประมวลผลโยวิธีทางอิเล็กทรอนิกส์ เช่น….หรือโทรสาร และบัญญัติให้ถือว่า ข้อมูลอิเล็กทรอนิกส์เป็นต้นฉบับ ดังนี้ ข้อความที่ส่งทางโทรสารในปัจจุบัน ถือว่าเป็นเอกสารต้นฉบับ </a:t>
            </a:r>
          </a:p>
          <a:p>
            <a:pPr algn="thaiDist"/>
            <a:endParaRPr lang="th-TH" sz="2400" b="1" dirty="0" smtClean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19386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88640"/>
            <a:ext cx="8784976" cy="57554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32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วิธีการยื่นเละนำสืบพยานเอกสาร</a:t>
            </a:r>
            <a:endParaRPr lang="th-TH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๑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ต้องยื่นบัญชีระบุพยาน ตาม </a:t>
            </a:r>
            <a:r>
              <a:rPr lang="th-TH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ปวิพ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มาตรา ๘๘</a:t>
            </a:r>
          </a:p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๒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ต้องยื่นสำเนาพยานเอกสารดังกล่าวต่อศาล และต้องส่งสำเนาพยานเอกสารดังกล่าวให้คู่ความฝ่ายอื่น ตาม </a:t>
            </a:r>
            <a:r>
              <a:rPr lang="th-TH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ปวิพ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มาตรา ๙๐</a:t>
            </a:r>
          </a:p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๓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ต้องนำต้นฉบับเอกสารมาสืบ ตาม </a:t>
            </a:r>
            <a:r>
              <a:rPr lang="th-TH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ปวิพ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มาตรา ๙๓</a:t>
            </a:r>
          </a:p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๔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ต้องนำต้นฉบับเอกสารมาแสดงต่อศาลในวันสืบพยาน </a:t>
            </a:r>
            <a:r>
              <a:rPr lang="th-TH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ปวิพ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มาตรา ๑๒๒</a:t>
            </a:r>
          </a:p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๕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ต้องเสียค่าอากร</a:t>
            </a:r>
            <a:r>
              <a:rPr lang="th-TH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แสตป์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โดยปิดอากรแสตมป์ให้ครบจำนวนตามอัตราที่กฎหมายกำหนดและขีดฆ่า ตาม ป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รัษฎากรมาตรา ๑๑๘</a:t>
            </a:r>
          </a:p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๖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ถ้าต้นฉบับอยู่ในความครอบครองของคู่ความอีกฝ่ายหนึ่ง บุคคลภายนอก หรือทางราชการ ต้องดำเนินการตาม </a:t>
            </a:r>
            <a:r>
              <a:rPr lang="th-TH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ปวิพ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มาตรา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๑๒๓</a:t>
            </a:r>
          </a:p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๗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ถ้าคู่ความอีกฝ่ายเห็นว่าพยานเอกสารนั้นไม่ถูกต้องแท้จริง ต้องทำการคัดค้านตาม </a:t>
            </a:r>
            <a:r>
              <a:rPr lang="th-TH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ปวิพ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มาตรา ๑๒๕</a:t>
            </a:r>
          </a:p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๘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หากเอกสารเป็นภาษาต่างประเทศต้องทำคำแปลเป็นภาษาไทย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841669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88640"/>
            <a:ext cx="8784976" cy="27392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sz="32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ต้องยื่นบัญชีระบุพยานตาม </a:t>
            </a:r>
            <a:r>
              <a:rPr lang="th-TH" sz="3200" b="1" u="sng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ปวิพ</a:t>
            </a:r>
            <a:r>
              <a:rPr lang="en-US" sz="32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32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มาตรา 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๘๘</a:t>
            </a:r>
          </a:p>
          <a:p>
            <a:pPr algn="ctr"/>
            <a:endParaRPr lang="th-TH" dirty="0" smtClean="0"/>
          </a:p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โดยคู่ความที่ประสงค์จะอ้างอิงเอกสารเป็นพยาน ต้องยื่นบัญชีระบุพยานภายในกรอบระยะเวลาที่กฎหมายกำหนด โดยในบัญชีพยานต้อง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แสดง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เอกสารหรือสภาพของเอกสารที่จะ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อ้าง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  <a:r>
              <a:rPr lang="th-TH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ซึ่งหากระบุอ้างสำเนาเอกสารเป็นพยาน ในวันสืบพยานจะนำต้นฉบับของเอกสารดังกล่าวมาสืบมิได้  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ฎ.๒๕๘๑/๒๕๑๕</a:t>
            </a:r>
          </a:p>
        </p:txBody>
      </p:sp>
    </p:spTree>
    <p:extLst>
      <p:ext uri="{BB962C8B-B14F-4D97-AF65-F5344CB8AC3E}">
        <p14:creationId xmlns:p14="http://schemas.microsoft.com/office/powerpoint/2010/main" val="9760352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88640"/>
            <a:ext cx="8784975" cy="54476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ต้องส่งสำเนาเอกสารล่วงหน้า </a:t>
            </a:r>
            <a:r>
              <a:rPr lang="th-TH" sz="3200" b="1" u="sng" dirty="0" err="1" smtClean="0">
                <a:latin typeface="TH SarabunPSK" pitchFamily="34" charset="-34"/>
                <a:cs typeface="TH SarabunPSK" pitchFamily="34" charset="-34"/>
              </a:rPr>
              <a:t>ตามปวิพ</a:t>
            </a:r>
            <a:r>
              <a:rPr lang="en-US" sz="3200" b="1" u="sng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มาตรา ๙๐</a:t>
            </a:r>
          </a:p>
          <a:p>
            <a:pPr algn="thaiDist">
              <a:lnSpc>
                <a:spcPct val="150000"/>
              </a:lnSpc>
            </a:pP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ู่ความฝ่ายที่อ้างอิงเอกสารเป็นพยานหลักฐานเพื่อสนับสนุนข้ออ้างหรือข้อเถียงของตนต้องยื่นต่อศาลและส่งให้คู่ความฝ่ายอื่นซึ่งสำเนาเอกสารนั้นก่อนวันสืบพยานไม่น้อยกว่าเจ็ดวัน 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๙๐ วรรคหนึ่ง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๒) คู่ความฝ่ายใดยื่นคำแถลงหรือคำร้องขออนุญาตอ้างอิงเอกสารเป็นพยานหลักฐานตามมาตรา ๘๘ วรรคสองหรือวรรคสาม ให้ยื่นต่อศาลและส่งให้คู่ความฝ่ายอื่นซึ่งสำเนาเอกสาร นั้นพร้อมกับการยื่นคำแถลงหรือคำร้องดังกล่าว เว้นแต่ศาลจะอนุญาตให้ย่นสำเนาภายหลังเมื่อมีเหตุอัน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สมควร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๙๐ วรรคสอง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819524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88641"/>
            <a:ext cx="8784976" cy="52629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กล่าวคือ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ถ้าพยานเอกสารฉบับใดได้ระบุไว้ในบัญชีระบุพยานครั้งแรก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ตามปวิพ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๘๘ วรรคหนึ่ง ก็ต้องส่งสำเนาเอกสาร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ตามปวิพ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๙๐ วรรคหนึ่ง ล่วงหน้าก่อนวันสืบพยานไม่น้อยกว่า ๗ วัน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ถ้าพยานเอกสารฉบับใดระบุไว้ในบัญชีพยานที่ยื่นเพิ่มเติม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ตามปวิพ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๘๘ วรรคสอง หรือที่ขออนุญาตยื่น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ตามปวิพ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๘๘ วรรคสามก็ต้องส่งสำเนาเอกสารนั้นให้คู่ความอีกฝ่ายพร้อมกับเวลาที่ยื่นคำแถลงหรือคำร้องขอยื่นบัญชีระบุพยาน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  <a:p>
            <a:pPr algn="thaiDist"/>
            <a:endParaRPr lang="th-TH" b="1" dirty="0"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ข้อ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สำคัญ การยื่นบัญชีระบุ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พยาน คู่ความ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มีหน้าที่เพียงยื่น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บัญชีระบุพยาน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และสำเนา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บัญชีระบุพยาน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ให้ครบถ้วนตามจำนวน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คู่ความไว้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ที่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ศาลเท่านั้น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แล้วให้คู่ความมารับไป </a:t>
            </a:r>
          </a:p>
          <a:p>
            <a:pPr algn="thaiDist"/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8659640"/>
      </p:ext>
    </p:extLst>
  </p:cSld>
  <p:clrMapOvr>
    <a:masterClrMapping/>
  </p:clrMapOvr>
  <p:transition spd="slow">
    <p:pull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16632"/>
            <a:ext cx="8712968" cy="61863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</a:p>
          <a:p>
            <a:pPr algn="thaiDist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ผลของการไม่ส่งสำเนาตามหลักเกณฑ์ที่บัญญัติไว้ในมาตรา ๙๐ วรรคหนึ่งและวรรคสอง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คือ ต้องห้ามมิให้ศาลรับ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ฟังพยานเอกสารนั้น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ตาม </a:t>
            </a:r>
            <a:r>
              <a:rPr lang="th-TH" b="1" dirty="0" err="1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.มาตรา ๘๖ วรรคหนึ่ง และ ๘๗ (๒) </a:t>
            </a:r>
            <a:r>
              <a:rPr lang="th-TH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ว้นแต่ศาลเห็นว่าเพื่อประโยชน์แห่งความยุติธรรมจำเป็นต้องสืบพยานหลักฐานอันสำคัญซึ่งเกี่ยวกับประเด็นข้อสำคัญใน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คดี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๑๑๗๗๙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๒๕๕๔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๒๒๙๕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๒๓๔๗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๓๕๑๑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๖๘๐๒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๒๕๕๕</a:t>
            </a:r>
          </a:p>
          <a:p>
            <a:pPr algn="thaiDist"/>
            <a:endParaRPr lang="th-TH" b="1" dirty="0"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ข้อสำคัญ หากคู่ความฝ่ายใด ฝ่ายหนึ่งมิได้ส่งสำเนาเอกสาร ตามหลักเกณฑ์ที่บัญญัติไว้ใน </a:t>
            </a:r>
            <a:r>
              <a:rPr lang="th-TH" sz="2400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มาตรา ๙๐ ศาลฎีกามิได้นำ </a:t>
            </a:r>
            <a:r>
              <a:rPr lang="th-TH" sz="2400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มาตรา ๘๖ และ ๘๗ 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มาใช้บังคับอย่างเคร่งครัด โดยศาลฎีกาจะถือว่า พยานเอกสารใดที่มิได้ส่งสำเนาให้แก่คู่ความอีกฝ่ายหนึ่งแต่ศาลล่างรับฟังเป็นพยานหลักฐาน ถือเป็นการดำเนินกระบวนพิจารณาที่ผิดระเบียบ ตาม </a:t>
            </a:r>
            <a:r>
              <a:rPr lang="th-TH" sz="2400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มาตรา ๒๗ คู่ความฝ่ายที่เสียหายจะต้องคัดค้านภายในกำหนดระยะเวลา หากไม่คัดค้านก็ไม่สิทธิจะหยิบยกข้อที่ผิดระเบียบนั้นขึ้นกล่าวอ้างภายหลัง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๓๐๕๕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๒๕๒๖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๖๑๐๘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๔๔๗๗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๒๕๓๓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๒๕๔๐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แต่หากคัดค้านภายในกำหนดระยะเวลาแล้ว ก็รับฟังเป็นพยานหลักฐานไม่ได้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๒๗๘๓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๒๕๕๔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thaiDist"/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43677059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88639"/>
            <a:ext cx="8784976" cy="59093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en-US" dirty="0"/>
              <a:t>	</a:t>
            </a:r>
            <a:r>
              <a:rPr lang="th-TH" b="1" u="sng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ข้อควร</a:t>
            </a:r>
            <a:r>
              <a:rPr lang="th-TH" b="1" u="sng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คิด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การ</a:t>
            </a:r>
            <a:r>
              <a:rPr lang="th-TH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ตีความถ้อยคำหรือข้อความที่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ปรากฏใน</a:t>
            </a:r>
            <a:r>
              <a:rPr lang="th-TH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เอกสารว่ามีความหมายอย่างไร เป็นปัญหาข้อเท็จจริงหรือข้อกฎหมาย </a:t>
            </a:r>
            <a:r>
              <a:rPr lang="en-US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?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๑๒๑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๒๕๔๒ วินิจฉัยว่า ปัญหาการตีความเอกสารไม่จำเป็นต้องเป็นปัญหาข้อกฎหมายเสมอไป หากการตีความเอกสารนั้นเป็นการตีความเพื่อหาเจตนาที่แท้จริงของคนทำเอกสาร ก็เท่ากับเป็นการวิเคราะห์เจตนาของบุคคลนั้นเอง เพราะฉะนั้นจึงถือเป็นปัญหาข้อเท็จจริง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  <a:p>
            <a:pPr algn="thaiDist">
              <a:lnSpc>
                <a:spcPct val="150000"/>
              </a:lnSpc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จึงอาจ</a:t>
            </a:r>
            <a:r>
              <a:rPr lang="th-TH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สรุปได้ว่า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ปัญหาเรื่องตีความถ้อยคำหรือข้อความที่ปรากฏในเอกสาร ถ้าเป็นการตีความถ้อยคำในเอกสารโดยเฉพาะ ไม่เกี่ยวกับการวิเคราะห์เจตนาของบุคคลที่ทำเอกสารนั้นเลย เป็นปัญหาข้อกฎหมายแต่ถ้ามีความจำเป็นต้องวิเคราะห์ถึงเจตนาที่แท้จริงของบุคคลผู้ทำเอกสารนั้น ย่อมเป็นปัญหาข้อเท็จจริง  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อ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err="1">
                <a:latin typeface="TH SarabunPSK" pitchFamily="34" charset="-34"/>
                <a:cs typeface="TH SarabunPSK" pitchFamily="34" charset="-34"/>
              </a:rPr>
              <a:t>จรัญ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err="1">
                <a:latin typeface="TH SarabunPSK" pitchFamily="34" charset="-34"/>
                <a:cs typeface="TH SarabunPSK" pitchFamily="34" charset="-34"/>
              </a:rPr>
              <a:t>ภักดีธ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นากุล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481840"/>
            <a:ext cx="936104" cy="123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8752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88641"/>
            <a:ext cx="8784976" cy="553997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ข้อยกเว้นที่ไม่ต้องส่งสำเนาเอกสาร</a:t>
            </a:r>
          </a:p>
          <a:p>
            <a:pPr algn="thaiDist">
              <a:lnSpc>
                <a:spcPct val="150000"/>
              </a:lnSpc>
            </a:pP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เอกสารเป็นชุด 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๙๐ วรรคสาม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เอกสารที่คู่ความฝ่ายอื่นทราบดีอยู่แล้ว หรือสามารถตรวจตราได้โดยง่ายถึงความมีอยู่และความแท้จริง 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๙๐ วรรคสาม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</a:p>
          <a:p>
            <a:pPr algn="thaiDist">
              <a:lnSpc>
                <a:spcPct val="150000"/>
              </a:lnSpc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	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เอกสารที่อยู่ในความครอบครองของคู่ความอีกฝ่ายหนึ่งหรืออยู่ในความครอบครองของบุคคลภายนอก ตาม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๙๐ วรรคสาม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</a:p>
          <a:p>
            <a:pPr algn="thaiDist"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ข้อสำคัญ กรณีที่พยานเอกสารอยู่ในความครอบครองของคู่ความอีกฝ่ายหนึ่งหรืออยู่ในความครอบครองของบุคคลภายนอก แม้คู่ความไม่จำต้องส่งสำเนาให้คู่ความอีกฝ่ายหนึ่งก็ตาม แต่คู่ความฝ่าที่อ้างเอกสารดังกล่าวเป็นพยาน ต้องดำเนินการร้องขอต่อศาลเพื่อให้ศาลมีคำสั่งเรียกพยานเอกสารมาจากผู้ครอบครอง ตาม </a:t>
            </a:r>
            <a:r>
              <a:rPr lang="th-TH" sz="2000" b="1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sz="2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มาตรา ๑๒๓</a:t>
            </a:r>
            <a:endParaRPr lang="en-US" sz="20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05150682"/>
      </p:ext>
    </p:extLst>
  </p:cSld>
  <p:clrMapOvr>
    <a:masterClrMapping/>
  </p:clrMapOvr>
  <p:transition spd="slow">
    <p:pull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88641"/>
            <a:ext cx="8712968" cy="52629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(๔) การคัดสำเนาจะทำให้กระบวนพิจารณาล่าช้าเป็นที่เสื่อมเสียแก่คู่ความฝ่ายซึ่งอ้างเอกสารนั้น หรือมีเหตุแสดงว่าไม่อาจคัดสำเนาเอกสารให้เสร็จในกำหนดเวลาที่ให้ยื่นเอกสารนั้น </a:t>
            </a:r>
            <a:r>
              <a:rPr lang="th-TH" b="1" dirty="0" err="1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.มาตรา ๙๐ วรรคสาม (๓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en-US" b="1" dirty="0" smtClean="0">
              <a:latin typeface="TH SarabunPSK" pitchFamily="34" charset="-34"/>
              <a:cs typeface="TH SarabunPSK" pitchFamily="34" charset="-34"/>
            </a:endParaRPr>
          </a:p>
          <a:p>
            <a:pPr algn="thaiDist">
              <a:lnSpc>
                <a:spcPct val="150000"/>
              </a:lnSpc>
            </a:pPr>
            <a:r>
              <a:rPr lang="en-US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๕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การสืบพยานในชั้นไต่สวนคำร้องคำขอ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ปลีกย่อย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เพราะมิใช่พยานหลักฐานที่สนับสนุน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ข้ออ้างหรือข้อเถียงของตน </a:t>
            </a:r>
            <a:endParaRPr lang="en-US" b="1" dirty="0" smtClean="0">
              <a:latin typeface="TH SarabunPSK" pitchFamily="34" charset="-34"/>
              <a:cs typeface="TH SarabunPSK" pitchFamily="34" charset="-34"/>
            </a:endParaRPr>
          </a:p>
          <a:p>
            <a:pPr algn="thaiDist">
              <a:lnSpc>
                <a:spcPct val="150000"/>
              </a:lnSpc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	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๖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คำแปลเอกสารต่างประเทศ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เพราะมิใช่พยานหลักฐาน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๗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คู่ความแนบสำเนาเอกสารไปท้ายคำฟ้อง คำให้การ คำร้องสอด หรือคำคู่ความอื่น ๆแล้ว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905324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88640"/>
            <a:ext cx="8856984" cy="54476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คำพิพากษาศาลฎีกา</a:t>
            </a:r>
          </a:p>
          <a:p>
            <a:pPr algn="thaiDist">
              <a:lnSpc>
                <a:spcPct val="150000"/>
              </a:lnSpc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	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จดหมายที่โจทก์กับจำเลยต่างตอบโต้กันไปมาซึ่งต่างฝ่ายต่างทราบดีอยู่แล้วถึงความมีอยู่และความแท้จริงแห่งเอกสารนั้น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๓๐๓๙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๒๕๕๒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ายงานการใช้จ่ายบัตรเครดิตและบัญชีกระแสรายวันที่ธนาคารได้แจ้งให้จำเลยทราบทุกเดือนและจำเลยได้รับแล้ว เป็นเอกสารที่จำเลยทราบดีอยู่แล้วถึงความมีอยู่และความแท้จริงแห่งเอกสารนั้น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๔๑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๒๕๔๐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อกสารที่อยู่ภายในครอบครองของบุคคลในครอบครัวเดียวกับคู่ความฝ่ายที่อ้างเอกสารยังถือว่าเป็นเอกสารที่อยู่ในความครอบครองของบุคคลภายนอก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๖๓๗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๒๕๒๑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1739838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88641"/>
            <a:ext cx="8784976" cy="38779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</a:p>
          <a:p>
            <a:pPr algn="thaiDist">
              <a:lnSpc>
                <a:spcPct val="150000"/>
              </a:lnSpc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โจทก์อ้างต้นฉบับโฉนดที่ดินที่อยู่ในความครอบครองของโจทก์และที่สำนักงานที่ดินเป็นพยาน โจทก์ระบุไว้ในบัญชีพยาน แต่มิได้ส่งสำเนาให้คู่ความอีกฝ่ายหนึ่ง</a:t>
            </a:r>
          </a:p>
          <a:p>
            <a:pPr algn="thaiDist"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คำตอบ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ถือว่าต้นฉบับโฉนดที่ดินเป็นเอกสารที่อยู่ในความครอบครองของบุคคลภายนอก 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๙๐ วรรคสาม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ไม่จำต้องส่งสำเนาให้คู่ความอีกฝ่าย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๑๐๕๖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๑๐๕๗</a:t>
            </a:r>
            <a:r>
              <a:rPr lang="en-US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๒๕๐๒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115136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88640"/>
            <a:ext cx="8784975" cy="57554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ต้องนำสืบโดยต้นฉบับเอกสารตาม </a:t>
            </a:r>
            <a:r>
              <a:rPr lang="th-TH" sz="3200" b="1" u="sng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sz="3200" b="1" u="sng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มาตรา ๙๓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การอ้างเอกสารเป็นพยานหลักฐาน ให้ยอมรับฟังได้เฉพาะ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ต้นฉบับ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เอกสารเท่านั้น 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๙๓ 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กรณีที่ไม่ต้องนำต้นฉบับมาสืบ</a:t>
            </a: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เมื่อคู่ความทุกฝ่าย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ตกลงกัน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ว่าสำเนาเอกสารนั้นถูกต้องแล้ว 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๙๓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 </a:t>
            </a:r>
          </a:p>
          <a:p>
            <a:pPr algn="thaiDist"/>
            <a:r>
              <a:rPr lang="en-US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ต้นฉบับเอกสารนั้นนำมาไม่ได้ เพราะถูกทำลายโดยเหตุสุดวิสัย หรือสูญหาย หรือ ไม่สามารถนำมาได้โดยประการอื่น 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อันมิใช่พฤติการณ์ที่ผู้อ้างต้องรับผิดชอบ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ศาลจะอนุญาตให้นำสำเนาหรือพยานบุคคลมาสืบ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ก็ได้ ตาม </a:t>
            </a:r>
            <a:r>
              <a:rPr lang="th-TH" b="1" dirty="0" err="1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.มาตรา ๙๓ (๒) </a:t>
            </a:r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ต้นฉบับเอกสารนั้นนำมาไม่ได้ 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เมื่อศาลเห็นว่า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ป็นกรณีจำเป็นและเพื่อประโยชน์แห่งความยุติธรรมที่จะต้องสืบสำเนาเอกสารหรือพยานบุคคลแทนต้นฉบับเอกสารที่นำมาไม่ได้นั้น ศาลจะอนุญาตให้นำสำเนาหรือพยานบุคคลมาสืบก็ได้ ตาม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ปวิพ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มาตรา ๙๓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339761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88640"/>
            <a:ext cx="8784976" cy="44012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thaiDist"/>
            <a:r>
              <a:rPr lang="en-US" dirty="0" smtClean="0"/>
              <a:t>	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(๒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๔) ต้นฉบับเอกสารที่อยู่ในความอารักขาหรือในความควบคุมของทางราชการนั้นจะนำมาแสดงได้ต่อเมื่อได้รับอนุญาตจากทางราชการที่เกี่ยวข้องเสียก่อน อนึ่ง สำเนาเอกสารซึ่งผู้มีอำนาจหน้าที่ได้รับรองสำเนาว่าถูกต้องแล้ว ให้ถือว่าเป็นอันเพียงพอในการที่จะนำมาแสดง เว้นแต่ศาลจะได้กำหนดเป็นอย่างอื่น</a:t>
            </a:r>
          </a:p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๒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๕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เมื่อคู่ความฝ่ายที่ถูกคู่ความอีกฝ่ายหนึ่งอ้างอิงเอกสารมาเป็นพยานหลักฐานยันตนมิได้คัดค้านการนำเอาเอกสารนั้นมาสืบพยานตามมาตรา ๑๒๕ ให้ศาลรับฟังสำเนาเอกสารเช่นว่านั้นเป็นพยานหลักฐานได้ แต่ทั้งนี้ไม่ตัดอำนาจศาลตามมาตรา ๑๒๕ วรรคสาม</a:t>
            </a:r>
          </a:p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๒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๖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คู่ความอ้างส่งสำเนาเอกสารเป็นพยาน แต่ได้ส่งต้นฉบับให้ศาลตรวจดูแล้ว และศาลอนุญาตให้ส่งสำเนาแทนได้ 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๖๓๗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๒๕๒๔</a:t>
            </a:r>
            <a:endParaRPr lang="th-TH" sz="24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253446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3" y="188640"/>
            <a:ext cx="8784975" cy="50167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คู่ความทุกฝ่ายตกลงกันว่าสำเนาเอกสารนั้นถูกต้องแล้ว ตาม </a:t>
            </a:r>
            <a:r>
              <a:rPr lang="th-TH" sz="32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ปวิพ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.มาตรา ๙๓ (๑) </a:t>
            </a:r>
            <a:endParaRPr lang="th-TH" sz="32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32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๑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เป็นบทบัญญัติที่สอดคล้องกับ </a:t>
            </a:r>
            <a:r>
              <a:rPr lang="th-TH" sz="2400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ปวิพ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มาตรา ๑๐๓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๒</a:t>
            </a:r>
            <a:endParaRPr lang="en-US" sz="24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๒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คู่ความอาจตกลงกันโดยชัดแจ้งหรือโดยปริยายก็ได้ </a:t>
            </a:r>
          </a:p>
          <a:p>
            <a:pPr algn="thaiDist"/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๒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๑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การที่คู่ความอีกฝ่ายหนึ่งนำสืบสำเนาเอกสารเป็นพยานหลักฐาน แล้วคู่ความอีกฝ่ายมิได้คัดค้าน ถือว่าคู่ความทุกฝ่ายตกลงกันว่าสำเนาเอกสารนั้นถูกต้องแล้ว  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๒๒๑๑๖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๒๕๕๓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๔๕๘๖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๒๕๕๒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๕๓๓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๒๕๕๑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๕๓๙๗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๒๕๕๐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๔๘๖๑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๒๕๔๓</a:t>
            </a:r>
          </a:p>
          <a:p>
            <a:pPr algn="thaiDist"/>
            <a:r>
              <a:rPr lang="th-TH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๒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๒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การที่โจทก์แนบสำเนาเอกสารไปท้ายคำฟ้อง จำเลยมิได้ให้การปฏิเสธสำเนาเอกสารท้ายคำฟ้องว่าไม่ถูกต้อง แท้จริงอย่างไร ถือว่าจำเลยยอมรับว่าสำเนาเอกสารดังกล่าวถูกต้องตรงกับต้นฉบับแล้ว 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๑๐๓๓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๒๕๓๙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๒๖๒๐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๒๕๓๔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2400" b="1" dirty="0" err="1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คร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๓๔๒๔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๒๕๓๔</a:t>
            </a:r>
          </a:p>
          <a:p>
            <a:pPr algn="thaiDist"/>
            <a:r>
              <a:rPr lang="th-TH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88179794"/>
      </p:ext>
    </p:extLst>
  </p:cSld>
  <p:clrMapOvr>
    <a:masterClrMapping/>
  </p:clrMapOvr>
  <p:transition spd="slow">
    <p:pull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88640"/>
            <a:ext cx="8784976" cy="5940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ต้นฉบับ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เอกสารนั้นนำมาไม่ได้ เพราะถูกทำลายโดยเหตุสุดวิสัย หรือสูญหาย หรือ ไม่สามารถนำมาได้โดยประการอื่น อันมิใช่พฤติการณ์ที่ผู้อ้างต้องรับผิดชอบ ศาลจะอนุญาตให้นำสำเนาหรือพยานบุคคลมาสืบก็ได้ ตาม </a:t>
            </a:r>
            <a:r>
              <a:rPr lang="th-TH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ปวิพ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.มาตรา ๙๓ (๒) </a:t>
            </a:r>
            <a:endParaRPr lang="th-TH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๑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เอกสารอยู่ในความครอบครองของบุคคลภายนอกซึ่งหลบหนีคดีอาญา ถือว่าไม่สามารถนำเอกสารมาได้โดยประการอื่น 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๓๙๔๗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๒๕๓๖</a:t>
            </a:r>
          </a:p>
          <a:p>
            <a:pPr algn="thaiDist"/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๒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เอกสารอยู่ในความครอบครองของศาลครอบครัวแห่ง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รัฐนิวยอร์ก ถือว่าไม่สามารถนำเอกสารมาได้โดยประการอื่น  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๑๕๐๖๖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๒๕๕๕</a:t>
            </a:r>
          </a:p>
          <a:p>
            <a:pPr algn="thaiDist"/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๓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โจทก์อ้างว่าเอกสารอยู่ที่จำเลย จำเลยโต้แย้งว่าไม่ทราบว่ามีอยู่ที่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จำเลยหรือไม่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ถือ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ว่าไม่สามารถนำเอกสารมาได้โดยประการอื่น 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๕๔๖๖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๕๔๖๗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๒๕๔๕</a:t>
            </a:r>
          </a:p>
          <a:p>
            <a:pPr algn="thaiDist"/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๔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โจทก์ฟ้องว่าจำเลยสั่งซื้อสินค้าและรับสินค้าไปแล้ว จำเลยให้การว่ามิได้รับสินค้าไปจากโจทก์ โจทก์แนบสำเนาใบส่งสินค้าไปท้ายคำฟ้อง จำเลยให้การปฏิเสธว่าสำเนาใบส่งสินค้าปลอม แสดงว่าจำเลยไม่รับว่าสำเนาใบส่งสินค้าอยู่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ที่จำเลยถือว่าไม่สามารถนำเอกสารมาได้โดยประการอื่น 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๒๖๒๖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๒๕๔๘</a:t>
            </a:r>
            <a:endParaRPr lang="th-TH" sz="24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24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49197377"/>
      </p:ext>
    </p:extLst>
  </p:cSld>
  <p:clrMapOvr>
    <a:masterClrMapping/>
  </p:clrMapOvr>
  <p:transition spd="slow">
    <p:pull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88640"/>
            <a:ext cx="8784976" cy="26776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</a:p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(๖)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เอกสารถูกปลวกกินทำลายเป็นเหตุสุดวิสัย </a:t>
            </a:r>
            <a:r>
              <a:rPr lang="th-TH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ฎ.๓๗๓๘/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๒๕๔๒</a:t>
            </a:r>
          </a:p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๗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ต้นฉบับเอกสารสูญหายเพราะถูกจำเลยลักไป 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๓๑๘๘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๒๕๓๖</a:t>
            </a:r>
          </a:p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endParaRPr lang="th-TH" sz="24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ข้อสำคัญ ในกรณีที่ต้นฉบับเอกสารมีหลายฉบับ 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คู่ฉบับ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การที่ฉบับใดฉบับหนึ่งสูญหาย ไม่ถือว่าต้นฉบับสูญหาย จะขอนำสำเนาเอกสารหรือพยานบุคคลมาสืบแทนมิได้ 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๑๐๓๑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๒๕๒๐</a:t>
            </a:r>
          </a:p>
          <a:p>
            <a:endParaRPr lang="th-TH" sz="24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50979194"/>
      </p:ext>
    </p:extLst>
  </p:cSld>
  <p:clrMapOvr>
    <a:masterClrMapping/>
  </p:clrMapOvr>
  <p:transition spd="slow">
    <p:pull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88641"/>
            <a:ext cx="8784976" cy="29238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ต้นฉบับ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เอกสารนั้นนำมาไม่ได้ เมื่อศาลเห็นว่าเป็นกรณีจำเป็นและเพื่อประโยชน์แห่งความยุติธรรมที่จะต้องสืบสำเนาเอกสารหรือพยานบุคคลแทนต้นฉบับเอกสารที่นำมาไม่ได้นั้น ศาลจะอนุญาตให้นำสำเนาหรือพยานบุคคลมาสืบก็ได้ ตาม </a:t>
            </a:r>
            <a:r>
              <a:rPr lang="th-TH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ปวิพ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.มาตรา ๙๓ (๓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endParaRPr lang="th-TH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การอนุญาตของศาลนั้นอาจเกิดจากการมีคำสั่งอนุญาตโดยชัดแจ้งหรืออนุญาตโดยปริยายก็ได้ ซึ่งการที่คู่ความฝ่ายใดฝ่ายหนึ่งนำสำเนาเอกสารมาสืบแทนต้นฉบับเอกสารแล้ว ศาลรับฟังสำเนาเอกสารแล้ว ย่อมถือว่าศาลอนุญาตโดยปริยาย 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๔๘๒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๔๘๓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๒๕๕๓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๓๔๑๖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๒๕๕๑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๕๘๔๑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๒๕๔๕</a:t>
            </a:r>
            <a:endParaRPr lang="th-TH" sz="24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79265666"/>
      </p:ext>
    </p:extLst>
  </p:cSld>
  <p:clrMapOvr>
    <a:masterClrMapping/>
  </p:clrMapOvr>
  <p:transition spd="slow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88641"/>
            <a:ext cx="8784976" cy="27699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h-TH" b="1" dirty="0"/>
              <a:t>	</a:t>
            </a:r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ปัญหา</a:t>
            </a:r>
            <a:r>
              <a:rPr lang="th-TH" sz="3200" b="1" u="sng" dirty="0">
                <a:latin typeface="TH SarabunPSK" pitchFamily="34" charset="-34"/>
                <a:cs typeface="TH SarabunPSK" pitchFamily="34" charset="-34"/>
              </a:rPr>
              <a:t>ข้อเท็จจริง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 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  <a:p>
            <a:pPr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บุคคลใดกระทำการใดหรือไม่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  <a:p>
            <a:pPr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มีเหตุการณ์ใดเกิดขึ้นหรือไม่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  <a:p>
            <a:pPr>
              <a:lnSpc>
                <a:spcPct val="150000"/>
              </a:lnSpc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มีวัตถุหรือสภาวการณ์เกิดขึ้นหรือมีอยู่ในเหตุการณ์นั้นหรือไม่ 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668344" y="5013176"/>
            <a:ext cx="1296144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0516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2"/>
          <p:cNvSpPr/>
          <p:nvPr/>
        </p:nvSpPr>
        <p:spPr>
          <a:xfrm>
            <a:off x="179512" y="188640"/>
            <a:ext cx="8784976" cy="47089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ต้นฉบับ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ที่อยู่ในความอารักขาหรือในความควบคุมของทางราชการนั้นจะนำมาแสดงได้ต่อเมื่อได้รับอนุญาตจากทางราชการที่เกี่ยวข้องเสียก่อน </a:t>
            </a:r>
            <a:endParaRPr lang="th-TH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๑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กรณี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เอกสารอยู่ความ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อารักขาหรือในความควบคุมของทาง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ราชการ หากคู่ความต้องการนำต้นฉบับมาสืบก็อาจใช้วิธีการยื่นคำร้องขอให้ศาลมีคำสั่งเรียก ตาม </a:t>
            </a:r>
            <a:r>
              <a:rPr lang="th-TH" sz="2400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ปวิพ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มาตรา ๑๒๓ วรรคสอง หรืออาจใช้วิธีอ้างส่งสำเนาเอกสารที่เจ้าหน้าที่ได้รับรองถูกต้องแล้วนำสืบโดยไม่ยื่นคำร้องขอให้ศาลมีคำสั่งเรียกก็ได้</a:t>
            </a:r>
          </a:p>
          <a:p>
            <a:pPr algn="thaiDist"/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๒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ต้นฉบับเอกสารอยู่ในความครอบครองของรัฐวิสาหกิจ ไม่ถือว่าอยู่ในความครอบครองของทางราชการ 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๗๕๐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๒๕๔๑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๓๑๘๘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๒๕๓๖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๓๖๒๘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๒๕๓๖</a:t>
            </a:r>
          </a:p>
          <a:p>
            <a:pPr algn="thaiDist"/>
            <a:endParaRPr lang="th-TH" sz="2400" b="1" dirty="0" smtClean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th-TH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ข้อสำคัญ คู่ความจะรับรองสำเนาเอกสารเองมิได้ ต้องให้เจ้าหน้าที่ผู้เกี่ยวข้องรับรองสำเนาเท่านั้นจึงจะรับฟังได้ 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๘๐๙</a:t>
            </a:r>
            <a:r>
              <a:rPr lang="en-US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๒๕๒๒</a:t>
            </a:r>
            <a:endParaRPr lang="th-TH" sz="24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07168181"/>
      </p:ext>
    </p:extLst>
  </p:cSld>
  <p:clrMapOvr>
    <a:masterClrMapping/>
  </p:clrMapOvr>
  <p:transition spd="slow">
    <p:pull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188641"/>
            <a:ext cx="8784976" cy="18158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ู่ความฝ่ายที่ถูกคู่ความอีกฝ่ายหนึ่งอ้างอิงเอกสารมาเป็นพยานหลักฐานยันตนมิได้คัดค้านการนำเอาเอกสารนั้นมาสืบพยานตามมาตรา ๑๒๕ ให้ศาลรับฟังสำเนาเอกสารเช่นว่านั้นเป็นพยานหลักฐานได้ แต่ทั้งนี้ไม่ตัดอำนาจศาลตามมาตรา ๑๒๕ วรรค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สาม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ศึกษาโดยละเอียดใน </a:t>
            </a:r>
            <a:r>
              <a:rPr lang="th-TH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ปวิพ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มาตรา ๑๒๕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01860312"/>
      </p:ext>
    </p:extLst>
  </p:cSld>
  <p:clrMapOvr>
    <a:masterClrMapping/>
  </p:clrMapOvr>
  <p:transition spd="slow">
    <p:pull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9078322"/>
      </p:ext>
    </p:extLst>
  </p:cSld>
  <p:clrMapOvr>
    <a:masterClrMapping/>
  </p:clrMapOvr>
  <p:transition spd="slow">
    <p:pull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ทศบาล">
  <a:themeElements>
    <a:clrScheme name="ชีวิตชีวา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เทศบาล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ขอบฟ้า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3516</TotalTime>
  <Words>227</Words>
  <Application>Microsoft Office PowerPoint</Application>
  <PresentationFormat>นำเสนอทางหน้าจอ (4:3)</PresentationFormat>
  <Paragraphs>337</Paragraphs>
  <Slides>92</Slides>
  <Notes>2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92</vt:i4>
      </vt:variant>
    </vt:vector>
  </HeadingPairs>
  <TitlesOfParts>
    <vt:vector size="93" baseType="lpstr">
      <vt:lpstr>เทศบาล</vt:lpstr>
      <vt:lpstr>                 พยานหลักฐาน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พยานหลักฐาน</dc:title>
  <dc:creator>Justice</dc:creator>
  <cp:lastModifiedBy>Justice</cp:lastModifiedBy>
  <cp:revision>170</cp:revision>
  <dcterms:created xsi:type="dcterms:W3CDTF">2017-06-13T08:02:27Z</dcterms:created>
  <dcterms:modified xsi:type="dcterms:W3CDTF">2018-08-14T07:03:10Z</dcterms:modified>
</cp:coreProperties>
</file>