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74" r:id="rId14"/>
    <p:sldId id="276" r:id="rId15"/>
    <p:sldId id="266" r:id="rId16"/>
    <p:sldId id="267" r:id="rId17"/>
    <p:sldId id="268" r:id="rId18"/>
    <p:sldId id="269" r:id="rId19"/>
    <p:sldId id="270" r:id="rId20"/>
    <p:sldId id="330" r:id="rId21"/>
    <p:sldId id="271" r:id="rId22"/>
    <p:sldId id="333" r:id="rId23"/>
    <p:sldId id="277" r:id="rId24"/>
    <p:sldId id="329" r:id="rId25"/>
    <p:sldId id="334" r:id="rId26"/>
    <p:sldId id="337" r:id="rId27"/>
    <p:sldId id="335" r:id="rId28"/>
    <p:sldId id="336" r:id="rId29"/>
    <p:sldId id="272" r:id="rId30"/>
    <p:sldId id="278" r:id="rId31"/>
    <p:sldId id="323" r:id="rId32"/>
    <p:sldId id="324" r:id="rId33"/>
    <p:sldId id="325" r:id="rId34"/>
    <p:sldId id="326" r:id="rId35"/>
    <p:sldId id="327" r:id="rId36"/>
    <p:sldId id="328" r:id="rId37"/>
    <p:sldId id="279" r:id="rId38"/>
    <p:sldId id="315" r:id="rId39"/>
    <p:sldId id="316" r:id="rId40"/>
    <p:sldId id="317" r:id="rId41"/>
    <p:sldId id="319" r:id="rId42"/>
    <p:sldId id="318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304" r:id="rId54"/>
    <p:sldId id="308" r:id="rId55"/>
    <p:sldId id="309" r:id="rId56"/>
    <p:sldId id="310" r:id="rId57"/>
    <p:sldId id="311" r:id="rId58"/>
    <p:sldId id="312" r:id="rId59"/>
    <p:sldId id="293" r:id="rId60"/>
    <p:sldId id="294" r:id="rId61"/>
    <p:sldId id="305" r:id="rId62"/>
    <p:sldId id="320" r:id="rId63"/>
    <p:sldId id="306" r:id="rId64"/>
    <p:sldId id="321" r:id="rId65"/>
    <p:sldId id="307" r:id="rId66"/>
    <p:sldId id="291" r:id="rId67"/>
    <p:sldId id="292" r:id="rId68"/>
    <p:sldId id="298" r:id="rId69"/>
    <p:sldId id="295" r:id="rId70"/>
    <p:sldId id="296" r:id="rId71"/>
    <p:sldId id="300" r:id="rId72"/>
    <p:sldId id="301" r:id="rId73"/>
    <p:sldId id="322" r:id="rId74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FFFF00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22834-30F5-4955-A591-5E490ECD24C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933F373D-BC93-491C-964E-64964D8830E5}" type="pres">
      <dgm:prSet presAssocID="{FA722834-30F5-4955-A591-5E490ECD24CE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54BAA9BF-984D-4195-A4B0-26B0CE991F2F}" type="presOf" srcId="{FA722834-30F5-4955-A591-5E490ECD24CE}" destId="{933F373D-BC93-491C-964E-64964D8830E5}" srcOrd="0" destOrd="0" presId="urn:microsoft.com/office/officeart/2005/8/layout/venn1"/>
  </dgm:cxnLst>
  <dgm:bg/>
  <dgm:whole>
    <a:ln w="381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E3F385-ADE5-4E59-BC15-187E27D3113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799D3D6-13DA-4733-9DFF-C450600C6DB8}" type="pres">
      <dgm:prSet presAssocID="{72E3F385-ADE5-4E59-BC15-187E27D311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103C6EB7-1D93-4BED-9908-20C2E2A239E3}" type="presOf" srcId="{72E3F385-ADE5-4E59-BC15-187E27D31131}" destId="{0799D3D6-13DA-4733-9DFF-C450600C6DB8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AF504B-5333-4FD1-86E2-22B8E5E30684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5774ADC-3612-478D-BFC9-162AC691426E}">
      <dgm:prSet phldrT="[ข้อความ]" custT="1"/>
      <dgm:spPr>
        <a:solidFill>
          <a:srgbClr val="FF0000"/>
        </a:solidFill>
        <a:ln w="38100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rPr>
            <a:t>อาชญากรรมศาสตร์</a:t>
          </a:r>
          <a:endParaRPr lang="th-TH" sz="3200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n-cs"/>
          </a:endParaRPr>
        </a:p>
      </dgm:t>
    </dgm:pt>
    <dgm:pt modelId="{F3F798C5-AFB8-4E09-B1A6-1F5965D15643}" type="parTrans" cxnId="{4AAA2D87-0580-4662-854D-04AFFD9F7739}">
      <dgm:prSet/>
      <dgm:spPr/>
      <dgm:t>
        <a:bodyPr/>
        <a:lstStyle/>
        <a:p>
          <a:endParaRPr lang="th-TH"/>
        </a:p>
      </dgm:t>
    </dgm:pt>
    <dgm:pt modelId="{E940DB42-F4F9-490F-B43A-C191D66D8B2B}" type="sibTrans" cxnId="{4AAA2D87-0580-4662-854D-04AFFD9F7739}">
      <dgm:prSet/>
      <dgm:spPr/>
      <dgm:t>
        <a:bodyPr/>
        <a:lstStyle/>
        <a:p>
          <a:endParaRPr lang="th-TH"/>
        </a:p>
      </dgm:t>
    </dgm:pt>
    <dgm:pt modelId="{6FE73CE2-B641-495D-B0B9-3746AC556808}">
      <dgm:prSet phldrT="[ข้อความ]" custT="1"/>
      <dgm:spPr>
        <a:solidFill>
          <a:srgbClr val="FFC000"/>
        </a:solidFill>
        <a:ln w="38100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th-TH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อาชญาวิทยา</a:t>
          </a:r>
          <a:endParaRPr lang="th-TH" sz="2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C8613DF-9A4C-432C-B143-EA05A96E2249}" type="parTrans" cxnId="{6737FA7E-5CE6-4217-9E15-9FD8772B0548}">
      <dgm:prSet/>
      <dgm:spPr/>
      <dgm:t>
        <a:bodyPr/>
        <a:lstStyle/>
        <a:p>
          <a:endParaRPr lang="th-TH" sz="28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3836BFF-E58F-41B7-9B65-B1082A46F1AD}" type="sibTrans" cxnId="{6737FA7E-5CE6-4217-9E15-9FD8772B0548}">
      <dgm:prSet/>
      <dgm:spPr/>
      <dgm:t>
        <a:bodyPr/>
        <a:lstStyle/>
        <a:p>
          <a:endParaRPr lang="th-TH"/>
        </a:p>
      </dgm:t>
    </dgm:pt>
    <dgm:pt modelId="{703EA83E-975C-4986-8FFF-7797641B1BAF}">
      <dgm:prSet phldrT="[ข้อความ]" custT="1"/>
      <dgm:spPr>
        <a:solidFill>
          <a:srgbClr val="FFC000"/>
        </a:solidFill>
        <a:ln w="38100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th-TH" sz="2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นโยบายทางอาญา</a:t>
          </a:r>
          <a:endParaRPr lang="th-TH" sz="2400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40E74D-2C24-4315-B476-C9C6E3823257}" type="parTrans" cxnId="{B93912CF-9CDB-4D75-AD4A-FC3B438D76D6}">
      <dgm:prSet/>
      <dgm:spPr/>
      <dgm:t>
        <a:bodyPr/>
        <a:lstStyle/>
        <a:p>
          <a:endParaRPr lang="th-TH"/>
        </a:p>
      </dgm:t>
    </dgm:pt>
    <dgm:pt modelId="{5FEC764F-3D9B-4C25-BB31-4C6F15C5ECB8}" type="sibTrans" cxnId="{B93912CF-9CDB-4D75-AD4A-FC3B438D76D6}">
      <dgm:prSet/>
      <dgm:spPr/>
      <dgm:t>
        <a:bodyPr/>
        <a:lstStyle/>
        <a:p>
          <a:endParaRPr lang="th-TH"/>
        </a:p>
      </dgm:t>
    </dgm:pt>
    <dgm:pt modelId="{CFB20477-7CE5-4C9F-A8B0-62471D86656E}">
      <dgm:prSet phldrT="[ข้อความ]" custT="1"/>
      <dgm:spPr>
        <a:solidFill>
          <a:srgbClr val="FFC000"/>
        </a:solidFill>
        <a:ln w="38100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th-TH" sz="2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กฎหมายอาญา</a:t>
          </a:r>
          <a:endParaRPr lang="th-TH" sz="2400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219ADB-B89A-47A4-AAA4-2615EF37A8A3}" type="parTrans" cxnId="{366E755C-D8AA-42E2-A8BF-8DC796B7899B}">
      <dgm:prSet/>
      <dgm:spPr/>
      <dgm:t>
        <a:bodyPr/>
        <a:lstStyle/>
        <a:p>
          <a:endParaRPr lang="th-TH"/>
        </a:p>
      </dgm:t>
    </dgm:pt>
    <dgm:pt modelId="{AE717412-8F8D-4F6A-AB13-BBA0E6253A36}" type="sibTrans" cxnId="{366E755C-D8AA-42E2-A8BF-8DC796B7899B}">
      <dgm:prSet/>
      <dgm:spPr/>
      <dgm:t>
        <a:bodyPr/>
        <a:lstStyle/>
        <a:p>
          <a:endParaRPr lang="th-TH"/>
        </a:p>
      </dgm:t>
    </dgm:pt>
    <dgm:pt modelId="{A686DDF9-867A-4040-BD59-3E40CF4D73D7}" type="pres">
      <dgm:prSet presAssocID="{51AF504B-5333-4FD1-86E2-22B8E5E306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7265BDAC-5C97-47B8-9091-99E1990058F1}" type="pres">
      <dgm:prSet presAssocID="{45774ADC-3612-478D-BFC9-162AC691426E}" presName="hierRoot1" presStyleCnt="0">
        <dgm:presLayoutVars>
          <dgm:hierBranch val="init"/>
        </dgm:presLayoutVars>
      </dgm:prSet>
      <dgm:spPr/>
    </dgm:pt>
    <dgm:pt modelId="{0781AAA7-564C-4F4A-BCB1-5F0AEB070465}" type="pres">
      <dgm:prSet presAssocID="{45774ADC-3612-478D-BFC9-162AC691426E}" presName="rootComposite1" presStyleCnt="0"/>
      <dgm:spPr/>
    </dgm:pt>
    <dgm:pt modelId="{57FDEB16-B994-4307-9F7C-2A0C0D558A36}" type="pres">
      <dgm:prSet presAssocID="{45774ADC-3612-478D-BFC9-162AC691426E}" presName="rootText1" presStyleLbl="node0" presStyleIdx="0" presStyleCnt="1" custScaleX="15353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54AC9BBB-71FF-4CC0-B166-6D2A7D5EEA4F}" type="pres">
      <dgm:prSet presAssocID="{45774ADC-3612-478D-BFC9-162AC691426E}" presName="rootConnector1" presStyleLbl="node1" presStyleIdx="0" presStyleCnt="0"/>
      <dgm:spPr/>
      <dgm:t>
        <a:bodyPr/>
        <a:lstStyle/>
        <a:p>
          <a:endParaRPr lang="th-TH"/>
        </a:p>
      </dgm:t>
    </dgm:pt>
    <dgm:pt modelId="{807F20F0-A07E-40BB-8666-7B2AF45554D6}" type="pres">
      <dgm:prSet presAssocID="{45774ADC-3612-478D-BFC9-162AC691426E}" presName="hierChild2" presStyleCnt="0"/>
      <dgm:spPr/>
    </dgm:pt>
    <dgm:pt modelId="{7E162084-CD9C-4949-9F07-51FC52D8FE9B}" type="pres">
      <dgm:prSet presAssocID="{1C8613DF-9A4C-432C-B143-EA05A96E2249}" presName="Name37" presStyleLbl="parChTrans1D2" presStyleIdx="0" presStyleCnt="3"/>
      <dgm:spPr/>
      <dgm:t>
        <a:bodyPr/>
        <a:lstStyle/>
        <a:p>
          <a:endParaRPr lang="th-TH"/>
        </a:p>
      </dgm:t>
    </dgm:pt>
    <dgm:pt modelId="{A5DEB98E-A0D7-44B2-96D3-3202B9B79617}" type="pres">
      <dgm:prSet presAssocID="{6FE73CE2-B641-495D-B0B9-3746AC556808}" presName="hierRoot2" presStyleCnt="0">
        <dgm:presLayoutVars>
          <dgm:hierBranch val="init"/>
        </dgm:presLayoutVars>
      </dgm:prSet>
      <dgm:spPr/>
    </dgm:pt>
    <dgm:pt modelId="{02A6A2DE-C40D-48DF-B93F-E85E70D98589}" type="pres">
      <dgm:prSet presAssocID="{6FE73CE2-B641-495D-B0B9-3746AC556808}" presName="rootComposite" presStyleCnt="0"/>
      <dgm:spPr/>
    </dgm:pt>
    <dgm:pt modelId="{4D1FC3A1-047A-456F-B4BE-79AAEECEC494}" type="pres">
      <dgm:prSet presAssocID="{6FE73CE2-B641-495D-B0B9-3746AC55680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DFC3C0B-FF61-4F4B-B0B2-3D7B192E3B6D}" type="pres">
      <dgm:prSet presAssocID="{6FE73CE2-B641-495D-B0B9-3746AC556808}" presName="rootConnector" presStyleLbl="node2" presStyleIdx="0" presStyleCnt="3"/>
      <dgm:spPr/>
      <dgm:t>
        <a:bodyPr/>
        <a:lstStyle/>
        <a:p>
          <a:endParaRPr lang="th-TH"/>
        </a:p>
      </dgm:t>
    </dgm:pt>
    <dgm:pt modelId="{25E8398B-3A6F-4FFE-B2B9-9E4260373820}" type="pres">
      <dgm:prSet presAssocID="{6FE73CE2-B641-495D-B0B9-3746AC556808}" presName="hierChild4" presStyleCnt="0"/>
      <dgm:spPr/>
    </dgm:pt>
    <dgm:pt modelId="{F60ACEBF-F455-4685-8E16-67D5452E0DCD}" type="pres">
      <dgm:prSet presAssocID="{6FE73CE2-B641-495D-B0B9-3746AC556808}" presName="hierChild5" presStyleCnt="0"/>
      <dgm:spPr/>
    </dgm:pt>
    <dgm:pt modelId="{F2658C87-A65A-4199-A939-E4C07FC5E7F5}" type="pres">
      <dgm:prSet presAssocID="{5540E74D-2C24-4315-B476-C9C6E3823257}" presName="Name37" presStyleLbl="parChTrans1D2" presStyleIdx="1" presStyleCnt="3"/>
      <dgm:spPr/>
      <dgm:t>
        <a:bodyPr/>
        <a:lstStyle/>
        <a:p>
          <a:endParaRPr lang="th-TH"/>
        </a:p>
      </dgm:t>
    </dgm:pt>
    <dgm:pt modelId="{E17805CE-D246-4FB1-AEAC-4BC72B6598F7}" type="pres">
      <dgm:prSet presAssocID="{703EA83E-975C-4986-8FFF-7797641B1BAF}" presName="hierRoot2" presStyleCnt="0">
        <dgm:presLayoutVars>
          <dgm:hierBranch val="init"/>
        </dgm:presLayoutVars>
      </dgm:prSet>
      <dgm:spPr/>
    </dgm:pt>
    <dgm:pt modelId="{A8F1ADD4-5905-4933-B603-9A67332576B8}" type="pres">
      <dgm:prSet presAssocID="{703EA83E-975C-4986-8FFF-7797641B1BAF}" presName="rootComposite" presStyleCnt="0"/>
      <dgm:spPr/>
    </dgm:pt>
    <dgm:pt modelId="{74DC29ED-A6DF-4B04-BDED-B0D7B06307FB}" type="pres">
      <dgm:prSet presAssocID="{703EA83E-975C-4986-8FFF-7797641B1BA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F9AAABFF-0441-4639-AF9F-C3271137FEB2}" type="pres">
      <dgm:prSet presAssocID="{703EA83E-975C-4986-8FFF-7797641B1BAF}" presName="rootConnector" presStyleLbl="node2" presStyleIdx="1" presStyleCnt="3"/>
      <dgm:spPr/>
      <dgm:t>
        <a:bodyPr/>
        <a:lstStyle/>
        <a:p>
          <a:endParaRPr lang="th-TH"/>
        </a:p>
      </dgm:t>
    </dgm:pt>
    <dgm:pt modelId="{633636C6-677E-4EA7-A8F7-F714C165DB13}" type="pres">
      <dgm:prSet presAssocID="{703EA83E-975C-4986-8FFF-7797641B1BAF}" presName="hierChild4" presStyleCnt="0"/>
      <dgm:spPr/>
    </dgm:pt>
    <dgm:pt modelId="{3ADE37F9-EE56-4ABF-B99E-A6B931C08AD1}" type="pres">
      <dgm:prSet presAssocID="{703EA83E-975C-4986-8FFF-7797641B1BAF}" presName="hierChild5" presStyleCnt="0"/>
      <dgm:spPr/>
    </dgm:pt>
    <dgm:pt modelId="{58B1454F-D65A-402C-913B-D9C7701E7A17}" type="pres">
      <dgm:prSet presAssocID="{AB219ADB-B89A-47A4-AAA4-2615EF37A8A3}" presName="Name37" presStyleLbl="parChTrans1D2" presStyleIdx="2" presStyleCnt="3"/>
      <dgm:spPr/>
      <dgm:t>
        <a:bodyPr/>
        <a:lstStyle/>
        <a:p>
          <a:endParaRPr lang="th-TH"/>
        </a:p>
      </dgm:t>
    </dgm:pt>
    <dgm:pt modelId="{88465E96-A25D-40DB-8468-BFB5F6B718CD}" type="pres">
      <dgm:prSet presAssocID="{CFB20477-7CE5-4C9F-A8B0-62471D86656E}" presName="hierRoot2" presStyleCnt="0">
        <dgm:presLayoutVars>
          <dgm:hierBranch val="init"/>
        </dgm:presLayoutVars>
      </dgm:prSet>
      <dgm:spPr/>
    </dgm:pt>
    <dgm:pt modelId="{00A125BD-B6C6-44A6-AF52-4E816E830730}" type="pres">
      <dgm:prSet presAssocID="{CFB20477-7CE5-4C9F-A8B0-62471D86656E}" presName="rootComposite" presStyleCnt="0"/>
      <dgm:spPr/>
    </dgm:pt>
    <dgm:pt modelId="{240D80F5-3247-4AC4-8C23-D45843685393}" type="pres">
      <dgm:prSet presAssocID="{CFB20477-7CE5-4C9F-A8B0-62471D86656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9E73227F-30C7-44AB-B5DA-517893244F6A}" type="pres">
      <dgm:prSet presAssocID="{CFB20477-7CE5-4C9F-A8B0-62471D86656E}" presName="rootConnector" presStyleLbl="node2" presStyleIdx="2" presStyleCnt="3"/>
      <dgm:spPr/>
      <dgm:t>
        <a:bodyPr/>
        <a:lstStyle/>
        <a:p>
          <a:endParaRPr lang="th-TH"/>
        </a:p>
      </dgm:t>
    </dgm:pt>
    <dgm:pt modelId="{C86A8B55-4F4B-412C-A5C7-19AC5D928576}" type="pres">
      <dgm:prSet presAssocID="{CFB20477-7CE5-4C9F-A8B0-62471D86656E}" presName="hierChild4" presStyleCnt="0"/>
      <dgm:spPr/>
    </dgm:pt>
    <dgm:pt modelId="{E6C4BB54-F083-4AF2-9E7E-6AEDE3EEBCCB}" type="pres">
      <dgm:prSet presAssocID="{CFB20477-7CE5-4C9F-A8B0-62471D86656E}" presName="hierChild5" presStyleCnt="0"/>
      <dgm:spPr/>
    </dgm:pt>
    <dgm:pt modelId="{FE7C0F9A-961C-48A3-91AD-B3274A149C7B}" type="pres">
      <dgm:prSet presAssocID="{45774ADC-3612-478D-BFC9-162AC691426E}" presName="hierChild3" presStyleCnt="0"/>
      <dgm:spPr/>
    </dgm:pt>
  </dgm:ptLst>
  <dgm:cxnLst>
    <dgm:cxn modelId="{C0B2F93E-4E29-4131-9F0B-E3DB0713CC1F}" type="presOf" srcId="{CFB20477-7CE5-4C9F-A8B0-62471D86656E}" destId="{9E73227F-30C7-44AB-B5DA-517893244F6A}" srcOrd="1" destOrd="0" presId="urn:microsoft.com/office/officeart/2005/8/layout/orgChart1"/>
    <dgm:cxn modelId="{9E7138B0-768C-494C-8F7C-619A083BE506}" type="presOf" srcId="{5540E74D-2C24-4315-B476-C9C6E3823257}" destId="{F2658C87-A65A-4199-A939-E4C07FC5E7F5}" srcOrd="0" destOrd="0" presId="urn:microsoft.com/office/officeart/2005/8/layout/orgChart1"/>
    <dgm:cxn modelId="{8659E959-36DD-4B5F-A732-1000163FDF4C}" type="presOf" srcId="{6FE73CE2-B641-495D-B0B9-3746AC556808}" destId="{4D1FC3A1-047A-456F-B4BE-79AAEECEC494}" srcOrd="0" destOrd="0" presId="urn:microsoft.com/office/officeart/2005/8/layout/orgChart1"/>
    <dgm:cxn modelId="{1FCEEC77-4C91-45C7-A211-DDD7C28C5C0A}" type="presOf" srcId="{1C8613DF-9A4C-432C-B143-EA05A96E2249}" destId="{7E162084-CD9C-4949-9F07-51FC52D8FE9B}" srcOrd="0" destOrd="0" presId="urn:microsoft.com/office/officeart/2005/8/layout/orgChart1"/>
    <dgm:cxn modelId="{F7EA7BF7-A494-405C-86C0-38ADC6240FDD}" type="presOf" srcId="{6FE73CE2-B641-495D-B0B9-3746AC556808}" destId="{1DFC3C0B-FF61-4F4B-B0B2-3D7B192E3B6D}" srcOrd="1" destOrd="0" presId="urn:microsoft.com/office/officeart/2005/8/layout/orgChart1"/>
    <dgm:cxn modelId="{4AAA2D87-0580-4662-854D-04AFFD9F7739}" srcId="{51AF504B-5333-4FD1-86E2-22B8E5E30684}" destId="{45774ADC-3612-478D-BFC9-162AC691426E}" srcOrd="0" destOrd="0" parTransId="{F3F798C5-AFB8-4E09-B1A6-1F5965D15643}" sibTransId="{E940DB42-F4F9-490F-B43A-C191D66D8B2B}"/>
    <dgm:cxn modelId="{D234BB9C-E443-4139-B3EF-3DC003D741D2}" type="presOf" srcId="{51AF504B-5333-4FD1-86E2-22B8E5E30684}" destId="{A686DDF9-867A-4040-BD59-3E40CF4D73D7}" srcOrd="0" destOrd="0" presId="urn:microsoft.com/office/officeart/2005/8/layout/orgChart1"/>
    <dgm:cxn modelId="{366E755C-D8AA-42E2-A8BF-8DC796B7899B}" srcId="{45774ADC-3612-478D-BFC9-162AC691426E}" destId="{CFB20477-7CE5-4C9F-A8B0-62471D86656E}" srcOrd="2" destOrd="0" parTransId="{AB219ADB-B89A-47A4-AAA4-2615EF37A8A3}" sibTransId="{AE717412-8F8D-4F6A-AB13-BBA0E6253A36}"/>
    <dgm:cxn modelId="{E2E2B7D8-03FB-42F9-A160-EDC555D028C8}" type="presOf" srcId="{703EA83E-975C-4986-8FFF-7797641B1BAF}" destId="{F9AAABFF-0441-4639-AF9F-C3271137FEB2}" srcOrd="1" destOrd="0" presId="urn:microsoft.com/office/officeart/2005/8/layout/orgChart1"/>
    <dgm:cxn modelId="{CA43072C-2B33-4B1D-886B-D72C5704855D}" type="presOf" srcId="{45774ADC-3612-478D-BFC9-162AC691426E}" destId="{57FDEB16-B994-4307-9F7C-2A0C0D558A36}" srcOrd="0" destOrd="0" presId="urn:microsoft.com/office/officeart/2005/8/layout/orgChart1"/>
    <dgm:cxn modelId="{B93912CF-9CDB-4D75-AD4A-FC3B438D76D6}" srcId="{45774ADC-3612-478D-BFC9-162AC691426E}" destId="{703EA83E-975C-4986-8FFF-7797641B1BAF}" srcOrd="1" destOrd="0" parTransId="{5540E74D-2C24-4315-B476-C9C6E3823257}" sibTransId="{5FEC764F-3D9B-4C25-BB31-4C6F15C5ECB8}"/>
    <dgm:cxn modelId="{6024F24A-891A-49F2-B737-94B59A1D43CB}" type="presOf" srcId="{CFB20477-7CE5-4C9F-A8B0-62471D86656E}" destId="{240D80F5-3247-4AC4-8C23-D45843685393}" srcOrd="0" destOrd="0" presId="urn:microsoft.com/office/officeart/2005/8/layout/orgChart1"/>
    <dgm:cxn modelId="{0858915B-FE45-48EE-A1FB-25D9A3F9DB37}" type="presOf" srcId="{AB219ADB-B89A-47A4-AAA4-2615EF37A8A3}" destId="{58B1454F-D65A-402C-913B-D9C7701E7A17}" srcOrd="0" destOrd="0" presId="urn:microsoft.com/office/officeart/2005/8/layout/orgChart1"/>
    <dgm:cxn modelId="{6737FA7E-5CE6-4217-9E15-9FD8772B0548}" srcId="{45774ADC-3612-478D-BFC9-162AC691426E}" destId="{6FE73CE2-B641-495D-B0B9-3746AC556808}" srcOrd="0" destOrd="0" parTransId="{1C8613DF-9A4C-432C-B143-EA05A96E2249}" sibTransId="{53836BFF-E58F-41B7-9B65-B1082A46F1AD}"/>
    <dgm:cxn modelId="{3BFC1F65-24D9-4D58-9863-B8BE254489EB}" type="presOf" srcId="{45774ADC-3612-478D-BFC9-162AC691426E}" destId="{54AC9BBB-71FF-4CC0-B166-6D2A7D5EEA4F}" srcOrd="1" destOrd="0" presId="urn:microsoft.com/office/officeart/2005/8/layout/orgChart1"/>
    <dgm:cxn modelId="{73D61483-47D4-4DD9-86F1-4B366D168979}" type="presOf" srcId="{703EA83E-975C-4986-8FFF-7797641B1BAF}" destId="{74DC29ED-A6DF-4B04-BDED-B0D7B06307FB}" srcOrd="0" destOrd="0" presId="urn:microsoft.com/office/officeart/2005/8/layout/orgChart1"/>
    <dgm:cxn modelId="{35DD515E-E043-4DC3-8564-D74067E3BD7B}" type="presParOf" srcId="{A686DDF9-867A-4040-BD59-3E40CF4D73D7}" destId="{7265BDAC-5C97-47B8-9091-99E1990058F1}" srcOrd="0" destOrd="0" presId="urn:microsoft.com/office/officeart/2005/8/layout/orgChart1"/>
    <dgm:cxn modelId="{D2386B9F-BECB-4F50-A02D-89AA281EEFC2}" type="presParOf" srcId="{7265BDAC-5C97-47B8-9091-99E1990058F1}" destId="{0781AAA7-564C-4F4A-BCB1-5F0AEB070465}" srcOrd="0" destOrd="0" presId="urn:microsoft.com/office/officeart/2005/8/layout/orgChart1"/>
    <dgm:cxn modelId="{A4C9D404-4BB4-4939-8C03-EEB6E1310C0E}" type="presParOf" srcId="{0781AAA7-564C-4F4A-BCB1-5F0AEB070465}" destId="{57FDEB16-B994-4307-9F7C-2A0C0D558A36}" srcOrd="0" destOrd="0" presId="urn:microsoft.com/office/officeart/2005/8/layout/orgChart1"/>
    <dgm:cxn modelId="{600D689C-3904-4E53-BE22-22E70F561E23}" type="presParOf" srcId="{0781AAA7-564C-4F4A-BCB1-5F0AEB070465}" destId="{54AC9BBB-71FF-4CC0-B166-6D2A7D5EEA4F}" srcOrd="1" destOrd="0" presId="urn:microsoft.com/office/officeart/2005/8/layout/orgChart1"/>
    <dgm:cxn modelId="{728D19DD-D0D0-456B-87B6-89EDC6B304F8}" type="presParOf" srcId="{7265BDAC-5C97-47B8-9091-99E1990058F1}" destId="{807F20F0-A07E-40BB-8666-7B2AF45554D6}" srcOrd="1" destOrd="0" presId="urn:microsoft.com/office/officeart/2005/8/layout/orgChart1"/>
    <dgm:cxn modelId="{C738FF2B-1E44-46F2-A9CE-71F163FEE6E9}" type="presParOf" srcId="{807F20F0-A07E-40BB-8666-7B2AF45554D6}" destId="{7E162084-CD9C-4949-9F07-51FC52D8FE9B}" srcOrd="0" destOrd="0" presId="urn:microsoft.com/office/officeart/2005/8/layout/orgChart1"/>
    <dgm:cxn modelId="{29A91D2D-A023-4C40-BA69-60C023453AF3}" type="presParOf" srcId="{807F20F0-A07E-40BB-8666-7B2AF45554D6}" destId="{A5DEB98E-A0D7-44B2-96D3-3202B9B79617}" srcOrd="1" destOrd="0" presId="urn:microsoft.com/office/officeart/2005/8/layout/orgChart1"/>
    <dgm:cxn modelId="{B79B88EA-9560-4743-A2A2-75B07FCA85FC}" type="presParOf" srcId="{A5DEB98E-A0D7-44B2-96D3-3202B9B79617}" destId="{02A6A2DE-C40D-48DF-B93F-E85E70D98589}" srcOrd="0" destOrd="0" presId="urn:microsoft.com/office/officeart/2005/8/layout/orgChart1"/>
    <dgm:cxn modelId="{A034B3B7-2C0C-4285-A8DC-FAFCCDFB10FA}" type="presParOf" srcId="{02A6A2DE-C40D-48DF-B93F-E85E70D98589}" destId="{4D1FC3A1-047A-456F-B4BE-79AAEECEC494}" srcOrd="0" destOrd="0" presId="urn:microsoft.com/office/officeart/2005/8/layout/orgChart1"/>
    <dgm:cxn modelId="{ECE34439-752F-4A39-8CEB-56ECEFBF714F}" type="presParOf" srcId="{02A6A2DE-C40D-48DF-B93F-E85E70D98589}" destId="{1DFC3C0B-FF61-4F4B-B0B2-3D7B192E3B6D}" srcOrd="1" destOrd="0" presId="urn:microsoft.com/office/officeart/2005/8/layout/orgChart1"/>
    <dgm:cxn modelId="{FFDC5B3D-2B8B-45FB-B121-94E3621DCFDE}" type="presParOf" srcId="{A5DEB98E-A0D7-44B2-96D3-3202B9B79617}" destId="{25E8398B-3A6F-4FFE-B2B9-9E4260373820}" srcOrd="1" destOrd="0" presId="urn:microsoft.com/office/officeart/2005/8/layout/orgChart1"/>
    <dgm:cxn modelId="{CC8FCF41-7C13-4F3C-9C77-B880C9996D2C}" type="presParOf" srcId="{A5DEB98E-A0D7-44B2-96D3-3202B9B79617}" destId="{F60ACEBF-F455-4685-8E16-67D5452E0DCD}" srcOrd="2" destOrd="0" presId="urn:microsoft.com/office/officeart/2005/8/layout/orgChart1"/>
    <dgm:cxn modelId="{D8B43BBB-D30C-475E-A902-B47F5A3A4FA6}" type="presParOf" srcId="{807F20F0-A07E-40BB-8666-7B2AF45554D6}" destId="{F2658C87-A65A-4199-A939-E4C07FC5E7F5}" srcOrd="2" destOrd="0" presId="urn:microsoft.com/office/officeart/2005/8/layout/orgChart1"/>
    <dgm:cxn modelId="{45AABDA3-9E34-4CF2-91AC-3809B7E6B933}" type="presParOf" srcId="{807F20F0-A07E-40BB-8666-7B2AF45554D6}" destId="{E17805CE-D246-4FB1-AEAC-4BC72B6598F7}" srcOrd="3" destOrd="0" presId="urn:microsoft.com/office/officeart/2005/8/layout/orgChart1"/>
    <dgm:cxn modelId="{FA14BDDF-8BFA-4492-8277-85B0C78BFED4}" type="presParOf" srcId="{E17805CE-D246-4FB1-AEAC-4BC72B6598F7}" destId="{A8F1ADD4-5905-4933-B603-9A67332576B8}" srcOrd="0" destOrd="0" presId="urn:microsoft.com/office/officeart/2005/8/layout/orgChart1"/>
    <dgm:cxn modelId="{30D5F86E-DFC1-42D5-8C82-650636CFE343}" type="presParOf" srcId="{A8F1ADD4-5905-4933-B603-9A67332576B8}" destId="{74DC29ED-A6DF-4B04-BDED-B0D7B06307FB}" srcOrd="0" destOrd="0" presId="urn:microsoft.com/office/officeart/2005/8/layout/orgChart1"/>
    <dgm:cxn modelId="{AB6AA8A0-6189-4D8B-8F44-DDC54D3FC62F}" type="presParOf" srcId="{A8F1ADD4-5905-4933-B603-9A67332576B8}" destId="{F9AAABFF-0441-4639-AF9F-C3271137FEB2}" srcOrd="1" destOrd="0" presId="urn:microsoft.com/office/officeart/2005/8/layout/orgChart1"/>
    <dgm:cxn modelId="{AE33AB8E-4463-4CD6-B975-381A33B270EE}" type="presParOf" srcId="{E17805CE-D246-4FB1-AEAC-4BC72B6598F7}" destId="{633636C6-677E-4EA7-A8F7-F714C165DB13}" srcOrd="1" destOrd="0" presId="urn:microsoft.com/office/officeart/2005/8/layout/orgChart1"/>
    <dgm:cxn modelId="{A85A385D-4468-4025-8006-5C53DA138FCC}" type="presParOf" srcId="{E17805CE-D246-4FB1-AEAC-4BC72B6598F7}" destId="{3ADE37F9-EE56-4ABF-B99E-A6B931C08AD1}" srcOrd="2" destOrd="0" presId="urn:microsoft.com/office/officeart/2005/8/layout/orgChart1"/>
    <dgm:cxn modelId="{D7944734-F577-4C7D-8F96-A3C553DB7E84}" type="presParOf" srcId="{807F20F0-A07E-40BB-8666-7B2AF45554D6}" destId="{58B1454F-D65A-402C-913B-D9C7701E7A17}" srcOrd="4" destOrd="0" presId="urn:microsoft.com/office/officeart/2005/8/layout/orgChart1"/>
    <dgm:cxn modelId="{D681420E-894E-48FB-8C46-756BBB1DD19B}" type="presParOf" srcId="{807F20F0-A07E-40BB-8666-7B2AF45554D6}" destId="{88465E96-A25D-40DB-8468-BFB5F6B718CD}" srcOrd="5" destOrd="0" presId="urn:microsoft.com/office/officeart/2005/8/layout/orgChart1"/>
    <dgm:cxn modelId="{72194916-D4AB-46C1-BBCE-F41950E2645F}" type="presParOf" srcId="{88465E96-A25D-40DB-8468-BFB5F6B718CD}" destId="{00A125BD-B6C6-44A6-AF52-4E816E830730}" srcOrd="0" destOrd="0" presId="urn:microsoft.com/office/officeart/2005/8/layout/orgChart1"/>
    <dgm:cxn modelId="{38C6F281-20BC-4B5A-924A-8CA6205A1FE7}" type="presParOf" srcId="{00A125BD-B6C6-44A6-AF52-4E816E830730}" destId="{240D80F5-3247-4AC4-8C23-D45843685393}" srcOrd="0" destOrd="0" presId="urn:microsoft.com/office/officeart/2005/8/layout/orgChart1"/>
    <dgm:cxn modelId="{BF4169F4-7613-4C43-90C6-D9C5F8D15AE2}" type="presParOf" srcId="{00A125BD-B6C6-44A6-AF52-4E816E830730}" destId="{9E73227F-30C7-44AB-B5DA-517893244F6A}" srcOrd="1" destOrd="0" presId="urn:microsoft.com/office/officeart/2005/8/layout/orgChart1"/>
    <dgm:cxn modelId="{DC7A4F14-7833-4EEA-A4C1-674E6337A6D0}" type="presParOf" srcId="{88465E96-A25D-40DB-8468-BFB5F6B718CD}" destId="{C86A8B55-4F4B-412C-A5C7-19AC5D928576}" srcOrd="1" destOrd="0" presId="urn:microsoft.com/office/officeart/2005/8/layout/orgChart1"/>
    <dgm:cxn modelId="{C4A53482-5C0C-4A0E-9DF1-2248F4E1941D}" type="presParOf" srcId="{88465E96-A25D-40DB-8468-BFB5F6B718CD}" destId="{E6C4BB54-F083-4AF2-9E7E-6AEDE3EEBCCB}" srcOrd="2" destOrd="0" presId="urn:microsoft.com/office/officeart/2005/8/layout/orgChart1"/>
    <dgm:cxn modelId="{AA523176-E341-4B17-BCFD-A568FEACF611}" type="presParOf" srcId="{7265BDAC-5C97-47B8-9091-99E1990058F1}" destId="{FE7C0F9A-961C-48A3-91AD-B3274A149C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1454F-D65A-402C-913B-D9C7701E7A17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58C87-A65A-4199-A939-E4C07FC5E7F5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62084-CD9C-4949-9F07-51FC52D8FE9B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DEB16-B994-4307-9F7C-2A0C0D558A36}">
      <dsp:nvSpPr>
        <dsp:cNvPr id="0" name=""/>
        <dsp:cNvSpPr/>
      </dsp:nvSpPr>
      <dsp:spPr>
        <a:xfrm>
          <a:off x="1679845" y="953758"/>
          <a:ext cx="2736308" cy="891108"/>
        </a:xfrm>
        <a:prstGeom prst="rect">
          <a:avLst/>
        </a:prstGeom>
        <a:solidFill>
          <a:srgbClr val="FF0000"/>
        </a:solidFill>
        <a:ln w="38100">
          <a:solidFill>
            <a:schemeClr val="tx1">
              <a:lumMod val="95000"/>
              <a:lumOff val="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rPr>
            <a:t>อาชญากรรมศาสตร์</a:t>
          </a:r>
          <a:endParaRPr lang="th-TH" sz="3200" b="1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n-cs"/>
          </a:endParaRPr>
        </a:p>
      </dsp:txBody>
      <dsp:txXfrm>
        <a:off x="1679845" y="953758"/>
        <a:ext cx="2736308" cy="891108"/>
      </dsp:txXfrm>
    </dsp:sp>
    <dsp:sp modelId="{4D1FC3A1-047A-456F-B4BE-79AAEECEC494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rgbClr val="FFC000"/>
        </a:solidFill>
        <a:ln w="38100">
          <a:solidFill>
            <a:schemeClr val="tx1">
              <a:lumMod val="95000"/>
              <a:lumOff val="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อาชญาวิทยา</a:t>
          </a:r>
          <a:endParaRPr lang="th-TH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09" y="2219132"/>
        <a:ext cx="1782216" cy="891108"/>
      </dsp:txXfrm>
    </dsp:sp>
    <dsp:sp modelId="{74DC29ED-A6DF-4B04-BDED-B0D7B06307FB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rgbClr val="FFC000"/>
        </a:solidFill>
        <a:ln w="38100">
          <a:solidFill>
            <a:schemeClr val="tx1">
              <a:lumMod val="95000"/>
              <a:lumOff val="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นโยบายทางอาญา</a:t>
          </a:r>
          <a:endParaRPr lang="th-TH" sz="2400" b="1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56891" y="2219132"/>
        <a:ext cx="1782216" cy="891108"/>
      </dsp:txXfrm>
    </dsp:sp>
    <dsp:sp modelId="{240D80F5-3247-4AC4-8C23-D45843685393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rgbClr val="FFC000"/>
        </a:solidFill>
        <a:ln w="38100">
          <a:solidFill>
            <a:schemeClr val="tx1">
              <a:lumMod val="95000"/>
              <a:lumOff val="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กฎหมายอาญา</a:t>
          </a:r>
          <a:endParaRPr lang="th-TH" sz="2400" b="1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13373" y="2219132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803B3-451B-4F82-AD5A-16DE3B694431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F655F-78B0-43B5-8E7D-B639A582D1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0856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DBD6E-0041-4E6F-B336-05AB1F2940F6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3F8B6-F83D-465D-B408-CCB3012FAE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631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F8B6-F83D-465D-B408-CCB3012FAEAF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594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F8B6-F83D-465D-B408-CCB3012FAEAF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931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544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55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239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729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841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632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736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84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608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429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507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D8CD-DEF2-41D4-84D5-EE8D4AE6860C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309A-079D-4E28-BEB5-96B8311CC3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23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solidFill>
            <a:srgbClr val="FF0066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กฎหมายอาญาภาคความผิด</a:t>
            </a:r>
            <a:endParaRPr lang="th-T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h-TH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นิติศาสตร์มหาวิทยาลัยเชียงใหม่ </a:t>
            </a:r>
          </a:p>
          <a:p>
            <a:pPr algn="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(Faculty of Law, Chiang Mai University)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นาย</a:t>
            </a:r>
            <a:r>
              <a:rPr lang="th-TH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ฐิรพัฒน์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เที่ยงกมล</a:t>
            </a:r>
          </a:p>
        </p:txBody>
      </p:sp>
    </p:spTree>
    <p:extLst>
      <p:ext uri="{BB962C8B-B14F-4D97-AF65-F5344CB8AC3E}">
        <p14:creationId xmlns:p14="http://schemas.microsoft.com/office/powerpoint/2010/main" val="1845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กฎหมายอาญา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- </a:t>
            </a:r>
            <a:r>
              <a:rPr lang="th-TH" sz="3600" b="1" dirty="0" smtClean="0"/>
              <a:t>ศึกษา</a:t>
            </a:r>
            <a:r>
              <a:rPr lang="th-TH" sz="3600" b="1" dirty="0" smtClean="0"/>
              <a:t>การกระทำการ</a:t>
            </a:r>
            <a:r>
              <a:rPr lang="th-TH" sz="3600" b="1" dirty="0" err="1" smtClean="0"/>
              <a:t>ใดป็</a:t>
            </a:r>
            <a:r>
              <a:rPr lang="th-TH" sz="3600" b="1" dirty="0" smtClean="0"/>
              <a:t>นความผิด</a:t>
            </a:r>
            <a:endParaRPr lang="th-TH" sz="3600" b="1" dirty="0" smtClean="0"/>
          </a:p>
          <a:p>
            <a:pPr marL="0" indent="0" algn="thaiDist">
              <a:buNone/>
            </a:pPr>
            <a:r>
              <a:rPr lang="th-TH" sz="3600" b="1" dirty="0"/>
              <a:t>	</a:t>
            </a:r>
            <a:r>
              <a:rPr lang="en-US" sz="3600" b="1" dirty="0"/>
              <a:t> </a:t>
            </a:r>
            <a:r>
              <a:rPr lang="en-US" sz="3600" b="1" dirty="0" smtClean="0"/>
              <a:t>      - </a:t>
            </a:r>
            <a:r>
              <a:rPr lang="th-TH" sz="3600" b="1" dirty="0" smtClean="0"/>
              <a:t>ศึกษาการไม่กระทำการใดเป็นความผิด</a:t>
            </a:r>
          </a:p>
          <a:p>
            <a:pPr marL="0" indent="0" algn="thaiDist">
              <a:buNone/>
            </a:pPr>
            <a:r>
              <a:rPr lang="th-TH" sz="3600" b="1" dirty="0"/>
              <a:t>	</a:t>
            </a:r>
            <a:r>
              <a:rPr lang="en-US" sz="3600" b="1" dirty="0"/>
              <a:t> </a:t>
            </a:r>
            <a:r>
              <a:rPr lang="en-US" sz="3600" b="1" dirty="0" smtClean="0"/>
              <a:t>      - </a:t>
            </a:r>
            <a:r>
              <a:rPr lang="th-TH" sz="3600" b="1" dirty="0" smtClean="0"/>
              <a:t>ศึกษาสภาพบังคับแก่ผู้กระทำความผิด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33826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แนวความคิดในการกำหนดความผิดอาญา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๑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การใช้เกณฑ์ทาง</a:t>
            </a:r>
            <a:r>
              <a:rPr lang="th-TH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ศีลธรรม</a:t>
            </a:r>
          </a:p>
          <a:p>
            <a:pPr marL="0" indent="0" algn="thaiDist"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๒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การใช้เกณฑ์ทาง</a:t>
            </a:r>
            <a:r>
              <a:rPr lang="th-TH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สังคม</a:t>
            </a:r>
          </a:p>
          <a:p>
            <a:pPr marL="0" indent="0" algn="thaiDist"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๓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การใช้เกณฑ์ทาง</a:t>
            </a:r>
            <a:r>
              <a:rPr lang="th-TH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กฎหมาย</a:t>
            </a:r>
            <a:endParaRPr lang="th-TH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54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5904656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thaiDist"/>
            <a:r>
              <a:rPr lang="th-TH" sz="3200" dirty="0" smtClean="0">
                <a:cs typeface="+mn-cs"/>
              </a:rPr>
              <a:t>	</a:t>
            </a:r>
            <a:br>
              <a:rPr lang="th-TH" sz="3200" dirty="0" smtClean="0">
                <a:cs typeface="+mn-cs"/>
              </a:rPr>
            </a:b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	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ณ ปัจจุบัน นักกฎหมายเริ่มมีแนวคิดนำหลักการพื้นฐานทางเศรษฐศาสตร์มาอธิบายกฎหมาย โดยกำหนดให้รัฐถือเป็นผู้เล่นคนหนึ่งในสังคม และหากรัฐจะกำหนดให้การกระทำหรือไม่กระทำการใดเป็นความผิดอาญา รัฐจะต้องคำนึงถึง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ผลประโยชน์ของสังคม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(social benefits)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แล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ต้นทุนของสังคม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”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(social costs)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	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กล่าวคือ รัฐจะกำหนดว่าการกระทำหรือไม่กระทำการใดเป็นความผิดอาญาต่อเมื่อ การกระทำหรือไม่กระทำการนั้นสร้างต้นทุนให้มากกว่าประโยชน์ในสังคม และรัฐจะไม่กำหนดให้การกระทำหรือไม่กระทำการใดเป็นความผิดอาญาเมื่อการกระทำหรือไม่กระทำการนั้นสร้างประโยชน์ให้กับสังคมมากว่าต้นทุน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00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ระบบกฎหมายอาญา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ctr">
              <a:buNone/>
            </a:pP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ระบบกฎหมายอาญามี ๒ ระบบ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 smtClean="0"/>
              <a:t>- </a:t>
            </a:r>
            <a:r>
              <a:rPr lang="th-TH" sz="4000" b="1" dirty="0" smtClean="0"/>
              <a:t>ระบบกฎหมาย</a:t>
            </a:r>
            <a:r>
              <a:rPr lang="th-TH" sz="4000" b="1" u="sng" dirty="0" smtClean="0"/>
              <a:t>ซี</a:t>
            </a:r>
            <a:r>
              <a:rPr lang="th-TH" sz="4000" b="1" u="sng" dirty="0" err="1" smtClean="0"/>
              <a:t>วิลลอว์</a:t>
            </a:r>
            <a:r>
              <a:rPr lang="th-TH" sz="4000" b="1" u="sng" dirty="0" smtClean="0"/>
              <a:t> </a:t>
            </a:r>
            <a:r>
              <a:rPr lang="en-US" sz="2400" b="1" dirty="0" smtClean="0"/>
              <a:t>(Civil Law)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 </a:t>
            </a:r>
            <a:r>
              <a:rPr lang="th-TH" sz="4000" b="1" dirty="0" smtClean="0"/>
              <a:t>ระบบกฎหมาย</a:t>
            </a:r>
            <a:r>
              <a:rPr lang="th-TH" sz="4000" b="1" u="sng" dirty="0" smtClean="0"/>
              <a:t>คอม</a:t>
            </a:r>
            <a:r>
              <a:rPr lang="th-TH" sz="4000" b="1" u="sng" dirty="0" err="1" smtClean="0"/>
              <a:t>มอนลอว์</a:t>
            </a:r>
            <a:r>
              <a:rPr lang="th-TH" sz="4000" b="1" u="sng" dirty="0" smtClean="0"/>
              <a:t> </a:t>
            </a:r>
            <a:r>
              <a:rPr lang="en-US" sz="2400" b="1" dirty="0" smtClean="0"/>
              <a:t>(Common Law)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</a:p>
          <a:p>
            <a:pPr marL="0" indent="0" algn="thaiDist">
              <a:buNone/>
            </a:pPr>
            <a:r>
              <a:rPr lang="en-US" sz="2400" b="1" dirty="0" smtClean="0"/>
              <a:t>	</a:t>
            </a:r>
            <a:r>
              <a:rPr lang="th-TH" sz="2400" b="1" u="sng" dirty="0" smtClean="0">
                <a:solidFill>
                  <a:srgbClr val="FF0000"/>
                </a:solidFill>
              </a:rPr>
              <a:t>ข้อควรรู้</a:t>
            </a:r>
            <a:r>
              <a:rPr lang="th-TH" sz="2400" b="1" dirty="0" smtClean="0">
                <a:solidFill>
                  <a:srgbClr val="FF0000"/>
                </a:solidFill>
              </a:rPr>
              <a:t> </a:t>
            </a:r>
            <a:r>
              <a:rPr lang="th-TH" sz="2400" b="1" dirty="0" smtClean="0"/>
              <a:t>แม้ระบบกฎหมายคอม</a:t>
            </a:r>
            <a:r>
              <a:rPr lang="th-TH" sz="2400" b="1" dirty="0" err="1" smtClean="0"/>
              <a:t>มอนลอว์</a:t>
            </a:r>
            <a:r>
              <a:rPr lang="th-TH" sz="2400" b="1" dirty="0" smtClean="0"/>
              <a:t> กฎหมายจะเกิดจากคำพิพากษาของศาล แต่ในบางประเทศที่ใช้ระบบกฎหมายคอม</a:t>
            </a:r>
            <a:r>
              <a:rPr lang="th-TH" sz="2400" b="1" dirty="0" err="1" smtClean="0"/>
              <a:t>มอนลอว์</a:t>
            </a:r>
            <a:r>
              <a:rPr lang="th-TH" sz="2400" b="1" dirty="0" smtClean="0"/>
              <a:t> ก็ได้บัญญัติความผิดอาญาขึ้นเป็นลายลักษณ์อักษรเช่นเดียวกัน เรียกว่า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พระราชบัญญัติ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400" b="1" dirty="0" smtClean="0"/>
              <a:t>(statute) </a:t>
            </a:r>
            <a:r>
              <a:rPr lang="th-TH" sz="2400" b="1" dirty="0" smtClean="0"/>
              <a:t>เพื่อให้เกิดความชัดเจน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9548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วิวัฒนาการกฎหมายอาญาของไทย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  แบ่งออกเป็น ๓ ยุคหลัก ๆ คือ </a:t>
            </a:r>
          </a:p>
          <a:p>
            <a:pPr marL="0" indent="0">
              <a:buNone/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600" b="1" dirty="0"/>
              <a:t> </a:t>
            </a:r>
            <a:r>
              <a:rPr lang="th-TH" sz="3600" b="1" dirty="0" smtClean="0"/>
              <a:t>       ๑</a:t>
            </a:r>
            <a:r>
              <a:rPr lang="en-US" sz="3600" b="1" dirty="0" smtClean="0"/>
              <a:t>.</a:t>
            </a:r>
            <a:r>
              <a:rPr lang="th-TH" sz="3600" b="1" dirty="0" smtClean="0"/>
              <a:t>ยุคก่อนการบัญญัติกฎหมาย</a:t>
            </a:r>
            <a:r>
              <a:rPr lang="th-TH" sz="3600" b="1" dirty="0" err="1" smtClean="0"/>
              <a:t>ลักษณ</a:t>
            </a:r>
            <a:r>
              <a:rPr lang="th-TH" sz="3600" b="1" dirty="0" smtClean="0"/>
              <a:t>อาญา</a:t>
            </a:r>
          </a:p>
          <a:p>
            <a:pPr marL="0" indent="0">
              <a:buNone/>
            </a:pPr>
            <a:r>
              <a:rPr lang="th-TH" sz="3600" b="1" dirty="0"/>
              <a:t>	 </a:t>
            </a:r>
            <a:r>
              <a:rPr lang="th-TH" sz="3600" b="1" dirty="0" smtClean="0"/>
              <a:t>       ๒</a:t>
            </a:r>
            <a:r>
              <a:rPr lang="en-US" sz="3600" b="1" dirty="0" smtClean="0"/>
              <a:t>.</a:t>
            </a:r>
            <a:r>
              <a:rPr lang="th-TH" sz="3600" b="1" dirty="0" smtClean="0"/>
              <a:t>ยุคกฎหมาย</a:t>
            </a:r>
            <a:r>
              <a:rPr lang="th-TH" sz="3600" b="1" dirty="0" err="1" smtClean="0"/>
              <a:t>ลักษณ</a:t>
            </a:r>
            <a:r>
              <a:rPr lang="th-TH" sz="3600" b="1" dirty="0" smtClean="0"/>
              <a:t>อาญา</a:t>
            </a:r>
          </a:p>
          <a:p>
            <a:pPr marL="0" indent="0">
              <a:buNone/>
            </a:pPr>
            <a:r>
              <a:rPr lang="th-TH" sz="3600" b="1" dirty="0"/>
              <a:t>	 </a:t>
            </a:r>
            <a:r>
              <a:rPr lang="th-TH" sz="3600" b="1" dirty="0" smtClean="0"/>
              <a:t>       ๓</a:t>
            </a:r>
            <a:r>
              <a:rPr lang="en-US" sz="3600" b="1" dirty="0" smtClean="0"/>
              <a:t>.</a:t>
            </a:r>
            <a:r>
              <a:rPr lang="th-TH" sz="3600" b="1" dirty="0" smtClean="0"/>
              <a:t>ยุคประมวลกฎหมายอาญา</a:t>
            </a:r>
            <a:endParaRPr lang="th-TH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355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หลักการพื้นฐานทางกฎหมายอาญา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 algn="thaiDist">
              <a:buNone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“</a:t>
            </a:r>
            <a:r>
              <a:rPr lang="th-TH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หลักไม่มีความผิด ไม่มีโทษ ถ้าไม่มีกฎหมาย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thaiDist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(No crime, no punishment with law)</a:t>
            </a:r>
          </a:p>
          <a:p>
            <a:pPr marL="0" indent="0" algn="thaiDist">
              <a:buNone/>
            </a:pP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(Nullum crimen nulla poena sine lege)</a:t>
            </a:r>
            <a:endPara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96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หลักการพื้นฐานทางกฎหมายอาญา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h-TH" dirty="0"/>
          </a:p>
          <a:p>
            <a:pPr marL="0" indent="0" algn="thaiDist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“หลักไม่มีความผิด ไม่มีโทษ โดนไม่มีกฎหมาย” </a:t>
            </a:r>
            <a:r>
              <a:rPr lang="th-TH" sz="3000" dirty="0" smtClean="0"/>
              <a:t>แยกออกเป็นหลักการย่อยได้ ๓ ประการ คือ </a:t>
            </a:r>
          </a:p>
          <a:p>
            <a:pPr marL="0" indent="0" algn="thaiDist">
              <a:buNone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๑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หลักกฎหมายอาญาไม่มีผลย้อนหลัง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thaiDist">
              <a:buNone/>
            </a:pPr>
            <a:r>
              <a:rPr lang="th-TH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	</a:t>
            </a:r>
            <a:r>
              <a:rPr lang="th-TH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(Principle of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nonretroactivity</a:t>
            </a:r>
            <a:r>
              <a:rPr lang="en-US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nullum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crimen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nulla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poena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sine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lege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praevia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 algn="thaiDist">
              <a:buNone/>
            </a:pPr>
            <a:r>
              <a:rPr lang="en-US" sz="2400" dirty="0"/>
              <a:t>	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หลักความชัดเจนแน่นอนของกฎหมายอาญา	 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	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(Principle of certainty -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nullum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crimen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nulla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poena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sine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lege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1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๓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หลักการตีความกฎหมายอาญาโดยเคร่งครัด</a:t>
            </a:r>
          </a:p>
          <a:p>
            <a:pPr marL="0" indent="0" algn="thaiDist">
              <a:buNone/>
            </a:pPr>
            <a:r>
              <a:rPr lang="th-TH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Pronibition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against analogy -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nullum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crimen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nulla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poena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sine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lege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stricta</a:t>
            </a: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1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74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หลักกฎหมายอาญาไม่มีผลย้อนหลัง 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 algn="thaiDist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/>
              <a:t> รัฐที่มีการปกครองตาม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หลักนิติรัฐ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/>
              <a:t>จะต้องสร้างหลักประกันให้แก่ประชาชนว่า หากขณะที่ประชาชนกระทำการใดไม่มีกฎหมายอาญาบัญญัติไว้เป็นความผิดและกำหนดโทษทางอาญาไว้แล้ว บุคคลผู้กระทำการนั้นจะไม่ถูกลงโทษได้ 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sz="2400" b="1" dirty="0" smtClean="0"/>
              <a:t>หลักการดังกล่าวถูกบัญญัติลงในปฏิญญาสากลและกฎหมายระหว่างประเทศหลายฉบับ และถูกบัญญัติลงในรัฐธรรมนูญแห่งราชอาณาจักรไทย และในกฎหมายอาญาของไทยตั้งแต่สมัย ร</a:t>
            </a:r>
            <a:r>
              <a:rPr lang="en-US" sz="2400" b="1" dirty="0" smtClean="0"/>
              <a:t>.</a:t>
            </a:r>
            <a:r>
              <a:rPr lang="th-TH" sz="2400" b="1" dirty="0" smtClean="0"/>
              <a:t>๕</a:t>
            </a:r>
          </a:p>
        </p:txBody>
      </p:sp>
    </p:spTree>
    <p:extLst>
      <p:ext uri="{BB962C8B-B14F-4D97-AF65-F5344CB8AC3E}">
        <p14:creationId xmlns:p14="http://schemas.microsoft.com/office/powerpoint/2010/main" val="537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หลักกฎหมายอาญาไม่มีผลย้อนหลัง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ศาสตราจารย์ เอ</a:t>
            </a:r>
            <a:r>
              <a:rPr lang="th-TH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กูต์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เอช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ได้อธิบายไว้ว่า</a:t>
            </a:r>
            <a:r>
              <a:rPr lang="th-TH" sz="3600" i="1" dirty="0" smtClean="0"/>
              <a:t> </a:t>
            </a:r>
            <a:r>
              <a:rPr lang="th-TH" sz="4000" i="1" dirty="0" smtClean="0"/>
              <a:t>“หลักการนี้มีเหตุผลสนับสนุนได้ง่าย ทั้งนี้ เพราะเหตุว่าในทางอาญากฎหมายระบุการกระทำต่าง ๆ ห้ามไว้ และเอกชนย่อมมีสิทธิที่จะถือว่าทุกสิ่งทุกอย่างที่กฎหมายไม่ห้ามไว้ย่อมทำได้ เพราะฉะนั้น ถ้าบุคคลใดได้เชื่อโดยสุจริตกระทำการใด ๆ ไปโดยเชื่อว่ามีอำนาจกระทำได้แล้ว ผู้นั้นหาควรถูกฟ้องร้องเพราะเหตุที่กฎหมายได้เปลี่ยนแปลงไปไม่ จริงอยู่เป็นที่น่าเสียดายว่าโดยวิธีนี้ผู้ร้ายบางคนอาจหลุดพ้นจากโทษซึ่งใช้ลงเก่ผู้ร้ายที่ทำผิดเช่นเดียวกันในการต่อมาไม่นานนัก แต่ว่าถ้าได้ลงโทษแล้วจะมีอุปสรรคมากยิ่งกว่านี้อีก ทั้งนี้เพราะว่าถ้าให้ลงโทษได้ เสรีภาพจะไมมีเลย ถ้าบุคคลใดถูกจับเพราได้กระทำการอันกฎหมายที่ออกมาภายหลังที่ได้กระทำการนั้นบัญญัติว่าผิดและถ้าศาลอาจลงโทษโดยอาศัยกฎหมายนี้แล้วราษฎรจะไม่แน่ใจเลยว่าการใด ๆ อันตนได้กระทำไปนั้นจะเป็นการผิดกฎหมายหรือไม่ จริงอยู่การกะทำบางอย่างน่าจะพึงหวังว่ากฎหมายคงจะต้องห้าม แต่ว่ามีความผิดเป็นอันมากซึ่งไม่กระทบกระเทือนความรู้สึกในศีลธรรมและความยุติธรรมของปวงชนเท่าใด บุคคลจะละเว้นไม่กระทำก็เฉพาะเมื่อกฎหมายห้ามไว้เท่านั้น เช่น การพนัน เป็นต้น แต่เมื่อไม่มีกฎหมายประกาศใช้อยู่ในขณะนั้นแล้ว ใครจะไปรู้ก่อนได้อย่างไร</a:t>
            </a:r>
            <a:r>
              <a:rPr lang="en-US" sz="4000" i="1" dirty="0" smtClean="0"/>
              <a:t>”</a:t>
            </a:r>
            <a:endParaRPr lang="th-TH" sz="4000" i="1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039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หลักกฎหมายอาญาไม่มีผลย้อนหลัง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b="1" dirty="0" smtClean="0"/>
              <a:t>	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ข้อควรรู้ </a:t>
            </a:r>
            <a:r>
              <a:rPr lang="th-TH" dirty="0" smtClean="0"/>
              <a:t>หลังสิ้นสุดสงครามโลกครั้งที่สอง ในคดีอาชญา</a:t>
            </a:r>
            <a:r>
              <a:rPr lang="th-TH" smtClean="0"/>
              <a:t>กรสงคราม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คดีนูเรมเบอร์ก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dirty="0" smtClean="0"/>
              <a:t>และ</a:t>
            </a:r>
            <a:r>
              <a:rPr lang="th-TH" dirty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คดีโตเกียว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dirty="0" smtClean="0"/>
              <a:t>รวมถึงคดีอาชญากรสงครามภายในประเทศสหรัฐอเมริกาและอิสราเอล </a:t>
            </a:r>
            <a:r>
              <a:rPr lang="th-TH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ศาลได้ปฏิเสธหลัก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ullum crimen nulla poena sine lege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th-TH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ที่จำเลยยกขึ้นต่อสู้ในคดีเพื่อปฏิเสธความรับผิด </a:t>
            </a:r>
          </a:p>
        </p:txBody>
      </p:sp>
    </p:spTree>
    <p:extLst>
      <p:ext uri="{BB962C8B-B14F-4D97-AF65-F5344CB8AC3E}">
        <p14:creationId xmlns:p14="http://schemas.microsoft.com/office/powerpoint/2010/main" val="2837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656184"/>
          </a:xfrm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ความรู้เบื้องต้นเกี่ยวกับกฎหมายอาญา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9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3359150" cy="2595562"/>
          </a:xfr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40" y="188640"/>
            <a:ext cx="1914144" cy="221894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13719"/>
            <a:ext cx="3096344" cy="2310349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509" y="2595223"/>
            <a:ext cx="3551286" cy="354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หลักกฎหมายอาญาไม่มีผลย้อนหลัง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แต่</a:t>
            </a:r>
            <a:r>
              <a:rPr lang="th-TH" dirty="0"/>
              <a:t>ในคดีอาชญากรสงครามในประเทศ</a:t>
            </a:r>
            <a:r>
              <a:rPr lang="th-TH" dirty="0" smtClean="0"/>
              <a:t>ไทยที่ดำเนินคดี </a:t>
            </a:r>
            <a:r>
              <a:rPr lang="th-TH" dirty="0"/>
              <a:t>จอมพล แปลก พิบูล</a:t>
            </a:r>
            <a:r>
              <a:rPr lang="th-TH" dirty="0" smtClean="0"/>
              <a:t>สงครามกับพวก เนื่องจากจอมพลแปลก พิบูลสงครามซึ่งเป็นนายกรัฐมนตรี</a:t>
            </a:r>
            <a:r>
              <a:rPr lang="th-TH" dirty="0"/>
              <a:t>ในขณะนั้นที่นำประเทศไทยเข้าทำสัญญาร่วมรบกับฝ่าย</a:t>
            </a:r>
            <a:r>
              <a:rPr lang="th-TH" dirty="0" smtClean="0"/>
              <a:t>ญี่ปุ่น เมื่อสงครามจบลง ม</a:t>
            </a:r>
            <a:r>
              <a:rPr lang="en-US" dirty="0" smtClean="0"/>
              <a:t>.</a:t>
            </a:r>
            <a:r>
              <a:rPr lang="th-TH" dirty="0" smtClean="0"/>
              <a:t>ร</a:t>
            </a:r>
            <a:r>
              <a:rPr lang="en-US" dirty="0" smtClean="0"/>
              <a:t>.</a:t>
            </a:r>
            <a:r>
              <a:rPr lang="th-TH" dirty="0" smtClean="0"/>
              <a:t>ว</a:t>
            </a:r>
            <a:r>
              <a:rPr lang="en-US" dirty="0" smtClean="0"/>
              <a:t>.</a:t>
            </a:r>
            <a:r>
              <a:rPr lang="th-TH" dirty="0" smtClean="0"/>
              <a:t>เสนีย์ ปราโมช ในฐานะนายกรัฐมนตรี ได้มีการ</a:t>
            </a:r>
            <a:r>
              <a:rPr lang="th-TH" dirty="0" err="1" smtClean="0"/>
              <a:t>ตราพ</a:t>
            </a:r>
            <a:r>
              <a:rPr lang="en-US" dirty="0" smtClean="0"/>
              <a:t>.</a:t>
            </a:r>
            <a:r>
              <a:rPr lang="th-TH" dirty="0" smtClean="0"/>
              <a:t>ร</a:t>
            </a:r>
            <a:r>
              <a:rPr lang="en-US" dirty="0" smtClean="0"/>
              <a:t>.</a:t>
            </a:r>
            <a:r>
              <a:rPr lang="th-TH" dirty="0" smtClean="0"/>
              <a:t>บ</a:t>
            </a:r>
            <a:r>
              <a:rPr lang="en-US" dirty="0" smtClean="0"/>
              <a:t>.</a:t>
            </a:r>
            <a:r>
              <a:rPr lang="th-TH" dirty="0" smtClean="0"/>
              <a:t>อาชญากรสงคราม พ</a:t>
            </a:r>
            <a:r>
              <a:rPr lang="en-US" dirty="0" smtClean="0"/>
              <a:t>.</a:t>
            </a:r>
            <a:r>
              <a:rPr lang="th-TH" dirty="0" smtClean="0"/>
              <a:t>ศ</a:t>
            </a:r>
            <a:r>
              <a:rPr lang="en-US" dirty="0" smtClean="0"/>
              <a:t>.</a:t>
            </a:r>
            <a:r>
              <a:rPr lang="th-TH" dirty="0" smtClean="0"/>
              <a:t>๒๔๘๘ ขึ้น และได้นำ จอมพลแปลก พิบูลสงครามกับพวกเข้าสู่กระบวนการยุติธรรม โดยศาลฎีกาเป็นผู้พิจารณาคดี ซึ่งศาลฎีกาได้นำหลัก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nullum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crimen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nulla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poena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sine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lege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th-TH" dirty="0" smtClean="0"/>
              <a:t>มาพิจารณา แล้วยกฟ้องจอมพลแปลก พิบูลสงคราม กับพวก </a:t>
            </a:r>
            <a:r>
              <a:rPr lang="en-US" sz="2400" dirty="0" smtClean="0"/>
              <a:t>(</a:t>
            </a:r>
            <a:r>
              <a:rPr lang="th-TH" dirty="0" smtClean="0"/>
              <a:t>ฎ</a:t>
            </a:r>
            <a:r>
              <a:rPr lang="en-US" dirty="0" smtClean="0"/>
              <a:t>.</a:t>
            </a:r>
            <a:r>
              <a:rPr lang="th-TH" dirty="0" smtClean="0"/>
              <a:t>๑</a:t>
            </a:r>
            <a:r>
              <a:rPr lang="en-US" sz="2400" dirty="0" smtClean="0"/>
              <a:t>/</a:t>
            </a:r>
            <a:r>
              <a:rPr lang="th-TH" dirty="0" smtClean="0"/>
              <a:t>๒๔๘๙</a:t>
            </a:r>
            <a:r>
              <a:rPr lang="en-US" sz="2400" dirty="0" smtClean="0"/>
              <a:t>)</a:t>
            </a:r>
            <a:endParaRPr lang="th-TH" sz="2400" dirty="0"/>
          </a:p>
          <a:p>
            <a:pPr marL="0" indent="0" algn="thaiDist">
              <a:buNone/>
            </a:pPr>
            <a:endParaRPr lang="th-TH" dirty="0"/>
          </a:p>
          <a:p>
            <a:pPr marL="0" indent="0" algn="thaiDist">
              <a:buNone/>
            </a:pPr>
            <a:endParaRPr lang="th-TH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600200"/>
            <a:ext cx="28575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หลักกฎหมายอาญาไม่มีผลย้อนหลัง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มาตรา ๒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บุคคลจักต้องรับโทษในทางอาญาต่อเมื่อได้กระทำการอัน</a:t>
            </a:r>
            <a:r>
              <a:rPr lang="th-TH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กฎหมายที่ใช้ในขณะกระทำนั้นบัญญัติเป็นความผิดและกำหนดโทษไว้</a:t>
            </a:r>
            <a:r>
              <a:rPr lang="th-TH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และโทษที่จะลงแก่ผู้กระทำความผิดนั้น ต้องเป็นโทษที่บัญญัติไว้ในกฎหมาย</a:t>
            </a:r>
          </a:p>
          <a:p>
            <a:pPr marL="0" indent="0" algn="thaiDist">
              <a:buNone/>
            </a:pPr>
            <a:r>
              <a:rPr lang="th-TH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ถ้าตามบทบัญญัติของกฎหมายที่บัญญัติในภายหลัง การกระทำเช่นนั้นไม่เป็นความผิดต่อไป ให้ผู้ที่ได้กระทำการนั้นพ้นจากการเป็นผู้กระทำความผิด และถ้าได้มีคำพิพากษาถึงที่สุดให้ลงโทษแล้ว ก็ให้ถือว่าผู้นั้นไม่เคยต้องคำพิพากษาว่าได้กระทำความผิดนั้น ถ้ารับโทษอยู่ก็ให้การลงโทษนั้นสิ้นสุดลง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h-TH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ดู ร</a:t>
            </a:r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</a:t>
            </a:r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</a:t>
            </a:r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พ</a:t>
            </a:r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</a:t>
            </a:r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๒๕๖๐ มาตรา ๒๙</a:t>
            </a:r>
            <a:r>
              <a:rPr lang="en-US" sz="2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17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9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หลักความชัดเจนแน่นอนของกฎหมายอาญา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/>
              <a:t>ความชัดเจนแน่นอนของกฎหมายอาญา ถือเป็นหลักประกันสิทธิและเสรีภาพของประชาชนอีกประการหนึ่ง เพราะหากกฎหมายที่ตราออกมาไม่ชัดเจนแน่นอนเพียงพอแล้ว ประชาชนก็จะไม่ทราบหรือเข้าใจความหมายของกฎหมายที่ตราออกมา จนไม่สามารถที่จะรู้ได้ว่าสิ่งที่ตนได้กระทำลงไปนั้นต้องห้ามตามกฎหมายหรือไม่ </a:t>
            </a:r>
          </a:p>
        </p:txBody>
      </p:sp>
    </p:spTree>
    <p:extLst>
      <p:ext uri="{BB962C8B-B14F-4D97-AF65-F5344CB8AC3E}">
        <p14:creationId xmlns:p14="http://schemas.microsoft.com/office/powerpoint/2010/main" val="37304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หลักความชัดเจนแน่นอนของกฎหมายอาญา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กฎหมายฉบับนาซีฉบับลงวันที่ ๒๘ มิถุนายน ค</a:t>
            </a:r>
            <a:r>
              <a:rPr lang="en-US" dirty="0" smtClean="0"/>
              <a:t>.</a:t>
            </a:r>
            <a:r>
              <a:rPr lang="th-TH" dirty="0" smtClean="0"/>
              <a:t>ศ</a:t>
            </a:r>
            <a:r>
              <a:rPr lang="en-US" dirty="0" smtClean="0"/>
              <a:t>.</a:t>
            </a:r>
            <a:r>
              <a:rPr lang="th-TH" dirty="0" smtClean="0"/>
              <a:t>๑๙๒๕ บัญญัติว่า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ผู้ใดกระทำการใด ๆ ซึ่งอาจถูกลงโทษตามกำหมายได้หรือซึ่งสมควรจะถูกลงโทษตามหลักพื้นฐานของกฎหมายอาญาและตามความรู้สึกอันดีงามของประชาชน ผู้นั้นจะต้องถูกลงโทษ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0" indent="0" algn="thaiDist"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dirty="0" smtClean="0"/>
              <a:t>คำสั่งคณะปฏิรูปการปกครองแผ่นดินฉบับที่ ๒๒ ข้อ ๑ </a:t>
            </a:r>
            <a:r>
              <a:rPr lang="en-US" dirty="0" smtClean="0"/>
              <a:t>(</a:t>
            </a:r>
            <a:r>
              <a:rPr lang="th-TH" dirty="0" smtClean="0"/>
              <a:t>๓</a:t>
            </a:r>
            <a:r>
              <a:rPr lang="en-US" dirty="0" smtClean="0"/>
              <a:t>)</a:t>
            </a:r>
            <a:r>
              <a:rPr lang="th-TH" dirty="0" smtClean="0"/>
              <a:t> บัญญัติว่า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บุคลที่หาเลี้ยงชีพด้วยวิธีการอันขัดต่อความสงบเรียบร้อยหรือศีลธรรมอันดีของประชาชน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….”</a:t>
            </a:r>
            <a:endParaRPr lang="th-TH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7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หลักความชัดเจนแน่นอนของกฎหมายอาญา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รัฐบัญญัติฉบับวันที่ ๑๗ มกราคม ค</a:t>
            </a:r>
            <a:r>
              <a:rPr lang="en-US" dirty="0" smtClean="0"/>
              <a:t>.</a:t>
            </a:r>
            <a:r>
              <a:rPr lang="th-TH" dirty="0" smtClean="0"/>
              <a:t>ศ</a:t>
            </a:r>
            <a:r>
              <a:rPr lang="en-US" dirty="0" smtClean="0"/>
              <a:t>.</a:t>
            </a:r>
            <a:r>
              <a:rPr lang="th-TH" dirty="0" smtClean="0"/>
              <a:t>๒๐๐๒ ได้แก้ไขเพิ่มเติมประมวลกฎหมายอาญาฝรั่งเศส มาตรา ๒๒๒</a:t>
            </a:r>
            <a:r>
              <a:rPr lang="en-US" dirty="0" smtClean="0"/>
              <a:t>-</a:t>
            </a:r>
            <a:r>
              <a:rPr lang="th-TH" dirty="0" smtClean="0"/>
              <a:t>๓๓ โดยบัญญัติว่า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คุมคามบุคคลอื่นโดยมีวัตถุประสงค์เพื่อได้รับประโยชน์ทางเพศต้องระวางโทษจำคุกหนึ่งปีและปรับหนึ่งหมื่นห้าพันยูโร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th-TH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หลักความชัดเจนแน่นอนของกฎหมายอาญา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dirty="0" smtClean="0"/>
              <a:t>มาตรา ๑๓๕</a:t>
            </a:r>
            <a:r>
              <a:rPr lang="en-US" sz="2000" dirty="0" smtClean="0"/>
              <a:t>/</a:t>
            </a:r>
            <a:r>
              <a:rPr lang="th-TH" dirty="0" smtClean="0"/>
              <a:t>๑</a:t>
            </a:r>
            <a:r>
              <a:rPr lang="en-US" dirty="0" smtClean="0"/>
              <a:t> </a:t>
            </a:r>
            <a:r>
              <a:rPr lang="th-TH" dirty="0" smtClean="0"/>
              <a:t>วรรคสาม บัญญัติว่า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กระทำในการเดินขบวน ชุมนุม ประท้วง โต้แย้ง หรือเคลื่อนไหวเพื่อเรียกร้องให้รัฐช่วยเหลือหรือให้ได้รับความเป็นธรรมอันเป็นการใช้เสรีภาพตามรัฐธรรมนูญ ไม่เป็นการกระทำความผิดฐานก่อการ</a:t>
            </a:r>
            <a:r>
              <a:rPr lang="th-TH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ร้าย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th-TH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35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หลักการตีความโดยเคร่งครัด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b="1" dirty="0" smtClean="0"/>
          </a:p>
          <a:p>
            <a:pPr marL="0" indent="0" algn="thaiDist">
              <a:buNone/>
            </a:pPr>
            <a:r>
              <a:rPr lang="th-TH" b="1" dirty="0" smtClean="0"/>
              <a:t>	เนื่องจากกฎหมายอาญาเป็นบทบัญญัติที่มุ่งประสงค์ที่จะลงโทษผู้กระทำความผิด จึงควรที่จะกำหนดไว้แน่นอนเพื่อที่จะให้ประชาชนได้รู้ล่วงหน้าว่าการกระทำใดเป็นความผิด ดังนั้น การตีความกฎหมายอาญาจึงต้องกระทำโดยเคร่งครัด 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๑</a:t>
            </a:r>
            <a:r>
              <a:rPr lang="en-US" b="1" dirty="0" smtClean="0"/>
              <a:t>.</a:t>
            </a:r>
            <a:r>
              <a:rPr lang="th-TH" b="1" dirty="0" smtClean="0"/>
              <a:t>นำกฎหมายใกล้เคียงมาใช้ตีความมิได้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๒</a:t>
            </a:r>
            <a:r>
              <a:rPr lang="en-US" b="1" dirty="0" smtClean="0"/>
              <a:t>.</a:t>
            </a:r>
            <a:r>
              <a:rPr lang="th-TH" b="1" dirty="0" smtClean="0"/>
              <a:t>นำจารีตประเพณีมาใช้ตีความมิได้</a:t>
            </a:r>
            <a:endParaRPr lang="th-TH" b="1" dirty="0"/>
          </a:p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77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ประเภทความผิดอาญา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/>
              <a:t>	</a:t>
            </a:r>
          </a:p>
          <a:p>
            <a:pPr marL="0" indent="0" algn="thaiDist">
              <a:buNone/>
            </a:pPr>
            <a:r>
              <a:rPr lang="th-TH" b="1" dirty="0" smtClean="0"/>
              <a:t>	๑</a:t>
            </a:r>
            <a:r>
              <a:rPr lang="en-US" b="1" dirty="0"/>
              <a:t>.</a:t>
            </a:r>
            <a:r>
              <a:rPr lang="th-TH" b="1" dirty="0" smtClean="0"/>
              <a:t> ความผิดลหุโทษ</a:t>
            </a:r>
            <a:r>
              <a:rPr lang="en-US" b="1" dirty="0" smtClean="0"/>
              <a:t> </a:t>
            </a:r>
            <a:r>
              <a:rPr lang="th-TH" b="1" dirty="0" smtClean="0">
                <a:solidFill>
                  <a:srgbClr val="FF0000"/>
                </a:solidFill>
              </a:rPr>
              <a:t>กับ </a:t>
            </a:r>
            <a:r>
              <a:rPr lang="th-TH" b="1" dirty="0" smtClean="0"/>
              <a:t>ความผิดสามัญ</a:t>
            </a:r>
          </a:p>
          <a:p>
            <a:pPr marL="0" indent="0" algn="thaiDist">
              <a:buNone/>
            </a:pPr>
            <a:r>
              <a:rPr lang="th-TH" b="1" dirty="0" smtClean="0"/>
              <a:t>	๒</a:t>
            </a:r>
            <a:r>
              <a:rPr lang="en-US" b="1" dirty="0"/>
              <a:t>.</a:t>
            </a:r>
            <a:r>
              <a:rPr lang="th-TH" b="1" dirty="0" smtClean="0"/>
              <a:t> ความผิดที่ต้องเคลื่อนไหวร่างกาย </a:t>
            </a:r>
            <a:r>
              <a:rPr lang="th-TH" b="1" dirty="0" smtClean="0">
                <a:solidFill>
                  <a:srgbClr val="FF0000"/>
                </a:solidFill>
              </a:rPr>
              <a:t>กับ</a:t>
            </a:r>
            <a:r>
              <a:rPr lang="en-US" b="1" dirty="0" smtClean="0"/>
              <a:t> </a:t>
            </a:r>
            <a:r>
              <a:rPr lang="th-TH" b="1" dirty="0" smtClean="0"/>
              <a:t>ความผิดที่ไม่ต้องเคลื่อนไหวร่างกาย</a:t>
            </a:r>
          </a:p>
          <a:p>
            <a:pPr marL="0" indent="0" algn="thaiDist">
              <a:buNone/>
            </a:pPr>
            <a:r>
              <a:rPr lang="th-TH" b="1" dirty="0" smtClean="0"/>
              <a:t>	๓</a:t>
            </a:r>
            <a:r>
              <a:rPr lang="en-US" b="1" dirty="0" smtClean="0"/>
              <a:t>. </a:t>
            </a:r>
            <a:r>
              <a:rPr lang="th-TH" b="1" dirty="0" smtClean="0"/>
              <a:t>ความผิดที่ต้องมีผลปรากฏ </a:t>
            </a:r>
            <a:r>
              <a:rPr lang="th-TH" b="1" dirty="0" smtClean="0">
                <a:solidFill>
                  <a:srgbClr val="FF0000"/>
                </a:solidFill>
              </a:rPr>
              <a:t>กับ</a:t>
            </a:r>
            <a:r>
              <a:rPr lang="th-TH" b="1" dirty="0" smtClean="0"/>
              <a:t> ความผิดที่ไม่ต้องมีผล</a:t>
            </a:r>
            <a:r>
              <a:rPr lang="th-TH" b="1" dirty="0" err="1" smtClean="0"/>
              <a:t>ปรากฎ</a:t>
            </a:r>
            <a:endParaRPr lang="th-TH" b="1" dirty="0" smtClean="0"/>
          </a:p>
          <a:p>
            <a:pPr marL="0" indent="0" algn="thaiDist">
              <a:buNone/>
            </a:pPr>
            <a:r>
              <a:rPr lang="th-TH" b="1" dirty="0" smtClean="0"/>
              <a:t>	๔</a:t>
            </a:r>
            <a:r>
              <a:rPr lang="en-US" b="1" dirty="0"/>
              <a:t>.</a:t>
            </a:r>
            <a:r>
              <a:rPr lang="th-TH" b="1" dirty="0" smtClean="0"/>
              <a:t> ความผิดกรรมเดียว </a:t>
            </a:r>
            <a:r>
              <a:rPr lang="th-TH" b="1" dirty="0" smtClean="0">
                <a:solidFill>
                  <a:srgbClr val="FF0000"/>
                </a:solidFill>
              </a:rPr>
              <a:t>กับ </a:t>
            </a:r>
            <a:r>
              <a:rPr lang="th-TH" b="1" dirty="0" smtClean="0"/>
              <a:t>ความผิดหลายกรรม</a:t>
            </a:r>
          </a:p>
          <a:p>
            <a:pPr marL="0" indent="0" algn="thaiDist">
              <a:buNone/>
            </a:pPr>
            <a:r>
              <a:rPr lang="th-TH" sz="3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20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ทำไมต้องมีกฎหมาย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?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เมื่อพฤติกรรม ความเชื่อ การรู้ผิดชอบของผู้คนในสังคมมีความแตกต่างกัน หากปล่อยให้แต่ละทำตามอำเภอใจย่อมเกิดความขัดแย้ง เพื่อป้องกันมิให้สังคมโกลาหล </a:t>
            </a:r>
            <a:r>
              <a:rPr lang="en-US" b="1" dirty="0" smtClean="0"/>
              <a:t>“</a:t>
            </a:r>
            <a:r>
              <a:rPr lang="th-TH" b="1" dirty="0" smtClean="0"/>
              <a:t>รัฐ</a:t>
            </a:r>
            <a:r>
              <a:rPr lang="en-US" b="1" dirty="0" smtClean="0"/>
              <a:t>”</a:t>
            </a:r>
            <a:r>
              <a:rPr lang="th-TH" b="1" dirty="0" smtClean="0"/>
              <a:t> จึงมีความจำเป็นต้องสร้างกลไกควบคมสังคมเพื่อจัดการกับบุคคลที่มี</a:t>
            </a:r>
            <a:r>
              <a:rPr lang="th-TH" b="1" u="sng" dirty="0" smtClean="0">
                <a:solidFill>
                  <a:srgbClr val="FF0000"/>
                </a:solidFill>
              </a:rPr>
              <a:t>พฤติกรรมเบี่ยงเบน</a:t>
            </a:r>
            <a:r>
              <a:rPr lang="th-TH" b="1" dirty="0" smtClean="0"/>
              <a:t>ถึงขนาดที่สมาชิกในสังคมไม่อาจยอมรับได้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510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ประเภท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ความผิด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lnSpcReduction="10000"/>
          </a:bodyPr>
          <a:lstStyle/>
          <a:p>
            <a:pPr marL="0" lvl="1" indent="0" algn="thaiDist">
              <a:spcBef>
                <a:spcPts val="0"/>
              </a:spcBef>
              <a:buNone/>
            </a:pPr>
            <a:r>
              <a:rPr lang="th-TH" b="1" dirty="0" smtClean="0"/>
              <a:t>	</a:t>
            </a:r>
            <a:endParaRPr lang="th-TH" sz="3200" b="1" dirty="0" smtClean="0"/>
          </a:p>
          <a:p>
            <a:pPr marL="0" lvl="1" indent="0" algn="thaiDist">
              <a:spcBef>
                <a:spcPts val="0"/>
              </a:spcBef>
              <a:buNone/>
            </a:pPr>
            <a:r>
              <a:rPr lang="th-TH" sz="3200" b="1" dirty="0" smtClean="0"/>
              <a:t>	๕. ความผิดที่กระทำโดยเจตนา</a:t>
            </a:r>
            <a:r>
              <a:rPr lang="en-US" sz="3200" b="1" dirty="0" smtClean="0"/>
              <a:t> </a:t>
            </a:r>
            <a:r>
              <a:rPr lang="th-TH" sz="3200" b="1" dirty="0" smtClean="0">
                <a:solidFill>
                  <a:srgbClr val="FF0000"/>
                </a:solidFill>
              </a:rPr>
              <a:t>กับ</a:t>
            </a:r>
            <a:r>
              <a:rPr lang="th-TH" sz="3200" b="1" dirty="0" smtClean="0"/>
              <a:t> ความผิดที่กระทำโดยประมาท</a:t>
            </a:r>
            <a:r>
              <a:rPr lang="th-TH" sz="3200" b="1" dirty="0">
                <a:latin typeface="+mj-lt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+mj-lt"/>
              </a:rPr>
              <a:t>กับ</a:t>
            </a:r>
            <a:r>
              <a:rPr lang="th-TH" sz="3200" b="1" dirty="0" smtClean="0">
                <a:latin typeface="+mj-lt"/>
              </a:rPr>
              <a:t> </a:t>
            </a:r>
            <a:r>
              <a:rPr lang="th-TH" sz="3200" b="1" dirty="0" smtClean="0"/>
              <a:t>ความผิดที่ไม่ต้องมีเจตนาและไม่ต้องประมาท</a:t>
            </a:r>
          </a:p>
          <a:p>
            <a:pPr marL="0" indent="0" algn="thaiDist">
              <a:buNone/>
            </a:pPr>
            <a:r>
              <a:rPr lang="th-TH" b="1" dirty="0" smtClean="0"/>
              <a:t>	๖.ความผิดยอมความได้(ความผิดต่อส่วนตัว)</a:t>
            </a:r>
            <a:r>
              <a:rPr lang="th-TH" b="1" dirty="0"/>
              <a:t> </a:t>
            </a:r>
            <a:r>
              <a:rPr lang="th-TH" b="1" dirty="0" smtClean="0">
                <a:solidFill>
                  <a:srgbClr val="FF0000"/>
                </a:solidFill>
              </a:rPr>
              <a:t>กับ</a:t>
            </a:r>
            <a:r>
              <a:rPr lang="th-TH" b="1" dirty="0" smtClean="0"/>
              <a:t> ความผิด อาญาแผ่นดิน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๗</a:t>
            </a:r>
            <a:r>
              <a:rPr lang="en-US" b="1" dirty="0" smtClean="0"/>
              <a:t>.</a:t>
            </a:r>
            <a:r>
              <a:rPr lang="th-TH" b="1" dirty="0" smtClean="0"/>
              <a:t>ความผิดที่ไม่ต้องอาศัยคุณสมบัติของผู้กระทำ </a:t>
            </a:r>
            <a:r>
              <a:rPr lang="th-TH" b="1" dirty="0" smtClean="0">
                <a:solidFill>
                  <a:srgbClr val="FF0000"/>
                </a:solidFill>
              </a:rPr>
              <a:t>กับ</a:t>
            </a:r>
            <a:r>
              <a:rPr lang="th-TH" b="1" dirty="0" smtClean="0"/>
              <a:t> ความผิดที่ต้องอาศัยคุณสมบัติของผู้กระทำ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๘</a:t>
            </a:r>
            <a:r>
              <a:rPr lang="en-US" b="1" dirty="0" smtClean="0"/>
              <a:t>.</a:t>
            </a:r>
            <a:r>
              <a:rPr lang="th-TH" b="1" dirty="0" smtClean="0"/>
              <a:t>ความผิดในตัวเอง</a:t>
            </a:r>
            <a:r>
              <a:rPr lang="en-US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(mala in se</a:t>
            </a:r>
            <a:r>
              <a:rPr lang="en-US" sz="2000" dirty="0" smtClean="0"/>
              <a:t>) </a:t>
            </a:r>
            <a:r>
              <a:rPr lang="th-TH" b="1" dirty="0" smtClean="0">
                <a:solidFill>
                  <a:srgbClr val="FF0000"/>
                </a:solidFill>
              </a:rPr>
              <a:t>กับ</a:t>
            </a:r>
            <a:r>
              <a:rPr lang="en-US" b="1" dirty="0" smtClean="0"/>
              <a:t> </a:t>
            </a:r>
            <a:r>
              <a:rPr lang="th-TH" b="1" dirty="0" smtClean="0"/>
              <a:t>ความผิดเพราะกฎหมายห้าม </a:t>
            </a:r>
            <a:r>
              <a:rPr lang="en-US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(mala </a:t>
            </a:r>
            <a:r>
              <a:rPr lang="en-US" sz="2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prohibita</a:t>
            </a:r>
            <a:r>
              <a:rPr lang="en-US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2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71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ประมวลกฎหมายอาญา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	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แบ่งออกเป็น ๓ ภาค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ภาค ๑ บทบัญญัติทั่วไป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ภาค ๒ ภาคความผิด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ภาค ๓ ความผิดลหุโทษ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9788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ประมวลกฎหมายอาญา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ภาค ๑ ภาคบทบัญญัติทั่วไป แบ่งออกเป็น ๒ ลักษณะ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ลักษณะ ๑ บทบัญญัติทั่วไป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ลักษณะ ๒ บัญญัติที่ใช้แก่ความผิดลหุโทษ</a:t>
            </a:r>
          </a:p>
        </p:txBody>
      </p:sp>
    </p:spTree>
    <p:extLst>
      <p:ext uri="{BB962C8B-B14F-4D97-AF65-F5344CB8AC3E}">
        <p14:creationId xmlns:p14="http://schemas.microsoft.com/office/powerpoint/2010/main" val="40135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ประมวลกฎหมายอาญา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 algn="thaiDist">
              <a:buNone/>
            </a:pPr>
            <a:endParaRPr lang="th-TH" sz="3600" b="1" dirty="0" smtClean="0"/>
          </a:p>
          <a:p>
            <a:pPr marL="0" indent="0" algn="thaiDist">
              <a:buNone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ภาค ๒ ภาคความผิด แบ่งออกเป็น ๑๓ ลักษณะ </a:t>
            </a:r>
          </a:p>
          <a:p>
            <a:pPr marL="0" indent="0" algn="thaiDist">
              <a:buNone/>
            </a:pPr>
            <a:r>
              <a:rPr lang="th-TH" b="1" dirty="0" smtClean="0"/>
              <a:t>        </a:t>
            </a:r>
            <a:r>
              <a:rPr lang="th-TH" sz="2800" b="1" dirty="0" smtClean="0"/>
              <a:t>ลักษณะ ๑ ถึง ลักษณะ ๓ ความผิดที่คุ้มครองประโยชน์ของรัฐ</a:t>
            </a:r>
          </a:p>
          <a:p>
            <a:pPr marL="0" indent="0" algn="thaiDist">
              <a:buNone/>
            </a:pPr>
            <a:r>
              <a:rPr lang="th-TH" sz="2800" b="1" dirty="0" smtClean="0"/>
              <a:t>         ลักษณะ ๔ ถึง ลักษณะ ๙ ความผิดที่คุ้มครองประโยชน์สาธารณะ</a:t>
            </a:r>
          </a:p>
          <a:p>
            <a:pPr marL="0" indent="0" algn="thaiDist">
              <a:buNone/>
            </a:pPr>
            <a:r>
              <a:rPr lang="th-TH" sz="2800" b="1" dirty="0" smtClean="0"/>
              <a:t>         ลักษณะ ๑๐ ถึง ลักษณะ ๑๓ ความผิดที่คุ้มครองประโยชน์ส่วนบุคคล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42143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ประมวลกฎหมายอาญา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ความผิดที่คุ้มครองประโยชน์ของรัฐ 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๑ </a:t>
            </a:r>
            <a:r>
              <a:rPr lang="th-TH" b="1" dirty="0" smtClean="0"/>
              <a:t>ความผิดเกี่ยวกับความมั่นคงแห่งราชอาณาจักร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๑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๑ </a:t>
            </a:r>
            <a:r>
              <a:rPr lang="th-TH" b="1" dirty="0" smtClean="0"/>
              <a:t>ความผิดเกี่ยวกับการก่อการร้าย 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๒ </a:t>
            </a:r>
            <a:r>
              <a:rPr lang="th-TH" b="1" dirty="0" smtClean="0">
                <a:solidFill>
                  <a:srgbClr val="00B0F0"/>
                </a:solidFill>
              </a:rPr>
              <a:t>ความผิดเกี่ยวกับการปกครอง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๓ </a:t>
            </a:r>
            <a:r>
              <a:rPr lang="th-TH" b="1" dirty="0" smtClean="0">
                <a:solidFill>
                  <a:srgbClr val="00B0F0"/>
                </a:solidFill>
              </a:rPr>
              <a:t>ความผิดเกี่ยวกับการยุติธรรม</a:t>
            </a:r>
          </a:p>
        </p:txBody>
      </p:sp>
    </p:spTree>
    <p:extLst>
      <p:ext uri="{BB962C8B-B14F-4D97-AF65-F5344CB8AC3E}">
        <p14:creationId xmlns:p14="http://schemas.microsoft.com/office/powerpoint/2010/main" val="38528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ประมวลกฎหมายอาญา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ctr">
              <a:buNone/>
            </a:pP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ความผิดที่คุ้มครองประโยชน์สาธารณะ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๔ </a:t>
            </a:r>
            <a:r>
              <a:rPr lang="th-TH" sz="2800" b="1" dirty="0" smtClean="0"/>
              <a:t>ความผิดเกี่ยวกับศาสนา </a:t>
            </a:r>
          </a:p>
          <a:p>
            <a:pPr marL="0" indent="0" algn="thaiDist">
              <a:buNone/>
            </a:pPr>
            <a:r>
              <a:rPr lang="th-TH" sz="2800" b="1" dirty="0"/>
              <a:t>	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๕ </a:t>
            </a:r>
            <a:r>
              <a:rPr lang="th-TH" sz="2800" b="1" dirty="0" smtClean="0"/>
              <a:t>ความผิดเกี่ยวกับความสงบสุขของประชาชน</a:t>
            </a:r>
          </a:p>
          <a:p>
            <a:pPr marL="0" indent="0" algn="thaiDist">
              <a:buNone/>
            </a:pPr>
            <a:r>
              <a:rPr lang="th-TH" sz="2800" b="1" dirty="0" smtClean="0"/>
              <a:t>          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๖ </a:t>
            </a:r>
            <a:r>
              <a:rPr lang="th-TH" sz="2800" b="1" dirty="0" smtClean="0"/>
              <a:t>ความผิดเกี่ยวกับการก่อให้เกิดภยันตรายต่อประชาชน</a:t>
            </a:r>
          </a:p>
          <a:p>
            <a:pPr marL="0" indent="0" algn="thaiDist">
              <a:buNone/>
            </a:pPr>
            <a:r>
              <a:rPr lang="th-TH" sz="2800" b="1" dirty="0">
                <a:solidFill>
                  <a:srgbClr val="00B0F0"/>
                </a:solidFill>
              </a:rPr>
              <a:t>	</a:t>
            </a:r>
            <a:r>
              <a:rPr lang="th-TH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๗ </a:t>
            </a:r>
            <a:r>
              <a:rPr lang="th-TH" sz="2800" b="1" dirty="0" smtClean="0">
                <a:solidFill>
                  <a:srgbClr val="00B0F0"/>
                </a:solidFill>
              </a:rPr>
              <a:t>ความผิดเกี่ยวกับการปลอมแปลง</a:t>
            </a:r>
          </a:p>
          <a:p>
            <a:pPr marL="0" indent="0" algn="thaiDist">
              <a:buNone/>
            </a:pPr>
            <a:r>
              <a:rPr lang="th-TH" sz="2800" b="1" dirty="0"/>
              <a:t>	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๘ </a:t>
            </a:r>
            <a:r>
              <a:rPr lang="th-TH" sz="2800" b="1" dirty="0" smtClean="0"/>
              <a:t>ความผิดเกี่ยวกับการค้า</a:t>
            </a:r>
          </a:p>
          <a:p>
            <a:pPr marL="0" indent="0" algn="thaiDist">
              <a:buNone/>
            </a:pPr>
            <a:r>
              <a:rPr lang="th-TH" sz="2800" b="1" dirty="0">
                <a:solidFill>
                  <a:srgbClr val="00B0F0"/>
                </a:solidFill>
              </a:rPr>
              <a:t>	</a:t>
            </a:r>
            <a:r>
              <a:rPr lang="th-TH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๙ </a:t>
            </a:r>
            <a:r>
              <a:rPr lang="th-TH" sz="2800" b="1" dirty="0" smtClean="0">
                <a:solidFill>
                  <a:srgbClr val="00B0F0"/>
                </a:solidFill>
              </a:rPr>
              <a:t>ความผิดเกี่ยวกับเพศ</a:t>
            </a:r>
            <a:endParaRPr lang="th-TH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ประมวลกฎหมายอาญา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ความผิดที่คุ้มครองประโยชน์ส่วนบุคคล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๙ </a:t>
            </a:r>
            <a:r>
              <a:rPr lang="th-TH" b="1" dirty="0" smtClean="0">
                <a:solidFill>
                  <a:srgbClr val="00B0F0"/>
                </a:solidFill>
              </a:rPr>
              <a:t>ความผิดเกี่ยวกับชีวิตร่างกาย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rgbClr val="00B0F0"/>
                </a:solidFill>
              </a:rPr>
              <a:t>	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๑๐ </a:t>
            </a:r>
            <a:r>
              <a:rPr lang="th-TH" b="1" dirty="0" smtClean="0"/>
              <a:t>ความผิดเกี่ยวกับเสรีภาพและชื่อเสียง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๑๒ </a:t>
            </a:r>
            <a:r>
              <a:rPr lang="th-TH" b="1" dirty="0" smtClean="0">
                <a:solidFill>
                  <a:srgbClr val="00B0F0"/>
                </a:solidFill>
              </a:rPr>
              <a:t>ความผิดเกี่ยวกับทรัพย์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 ๑๓ </a:t>
            </a:r>
            <a:r>
              <a:rPr lang="th-TH" b="1" dirty="0" smtClean="0"/>
              <a:t>ความผิดเกี่ยวกับศพ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42112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โครงสร้างความรับผิดอาญา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endParaRPr lang="th-TH" b="1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sz="4000" b="1" dirty="0" smtClean="0"/>
              <a:t>๑</a:t>
            </a:r>
            <a:r>
              <a:rPr lang="en-US" sz="4000" b="1" dirty="0"/>
              <a:t>.</a:t>
            </a:r>
            <a:r>
              <a:rPr lang="th-TH" sz="4000" b="1" dirty="0" smtClean="0"/>
              <a:t>การ</a:t>
            </a:r>
            <a:r>
              <a:rPr lang="th-TH" sz="4000" b="1" dirty="0"/>
              <a:t>กระทำ</a:t>
            </a:r>
            <a:r>
              <a:rPr lang="th-TH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ครบองค์ประกอบ</a:t>
            </a:r>
            <a:r>
              <a:rPr lang="th-TH" sz="4000" b="1" dirty="0" smtClean="0"/>
              <a:t>ที่ ก</a:t>
            </a:r>
            <a:r>
              <a:rPr lang="en-US" sz="4000" b="1" dirty="0" smtClean="0"/>
              <a:t>.</a:t>
            </a:r>
            <a:r>
              <a:rPr lang="th-TH" sz="4000" b="1" dirty="0" smtClean="0"/>
              <a:t>ม</a:t>
            </a:r>
            <a:r>
              <a:rPr lang="en-US" sz="4000" b="1" dirty="0" smtClean="0"/>
              <a:t>.</a:t>
            </a:r>
            <a:r>
              <a:rPr lang="th-TH" sz="4000" b="1" dirty="0" smtClean="0"/>
              <a:t>กำหนด</a:t>
            </a:r>
            <a:endParaRPr lang="th-TH" sz="4000" b="1" dirty="0"/>
          </a:p>
          <a:p>
            <a:pPr marL="0" indent="0" algn="thaiDist">
              <a:buNone/>
            </a:pPr>
            <a:r>
              <a:rPr lang="th-TH" sz="4000" b="1" dirty="0" smtClean="0"/>
              <a:t>	๒</a:t>
            </a:r>
            <a:r>
              <a:rPr lang="en-US" sz="4000" b="1" dirty="0" smtClean="0"/>
              <a:t>.</a:t>
            </a:r>
            <a:r>
              <a:rPr lang="th-TH" sz="4000" b="1" dirty="0" smtClean="0"/>
              <a:t>การ</a:t>
            </a:r>
            <a:r>
              <a:rPr lang="th-TH" sz="4000" b="1" dirty="0"/>
              <a:t>กระทำนั้นไม่</a:t>
            </a:r>
            <a:r>
              <a:rPr lang="th-TH" sz="4000" b="1" dirty="0" smtClean="0"/>
              <a:t>มี ก</a:t>
            </a:r>
            <a:r>
              <a:rPr lang="en-US" sz="4000" b="1" dirty="0" smtClean="0"/>
              <a:t>.</a:t>
            </a:r>
            <a:r>
              <a:rPr lang="th-TH" sz="4000" b="1" dirty="0" smtClean="0"/>
              <a:t>ม</a:t>
            </a:r>
            <a:r>
              <a:rPr lang="en-US" sz="4000" b="1" dirty="0" smtClean="0"/>
              <a:t>.</a:t>
            </a:r>
            <a:r>
              <a:rPr lang="th-TH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ยกเว้น</a:t>
            </a:r>
            <a:r>
              <a:rPr lang="th-TH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ความผิด</a:t>
            </a:r>
          </a:p>
          <a:p>
            <a:pPr marL="0" indent="0" algn="thaiDist">
              <a:buNone/>
            </a:pPr>
            <a:r>
              <a:rPr lang="th-TH" sz="4000" b="1" dirty="0" smtClean="0"/>
              <a:t>	๓</a:t>
            </a:r>
            <a:r>
              <a:rPr lang="en-US" sz="4000" b="1" dirty="0" smtClean="0"/>
              <a:t>.</a:t>
            </a:r>
            <a:r>
              <a:rPr lang="th-TH" sz="4000" b="1" dirty="0" smtClean="0"/>
              <a:t>การ</a:t>
            </a:r>
            <a:r>
              <a:rPr lang="th-TH" sz="4000" b="1" dirty="0"/>
              <a:t>กระทำนั้นไม่</a:t>
            </a:r>
            <a:r>
              <a:rPr lang="th-TH" sz="4000" b="1" dirty="0" smtClean="0"/>
              <a:t>มี ก</a:t>
            </a:r>
            <a:r>
              <a:rPr lang="en-US" sz="4000" b="1" dirty="0" smtClean="0"/>
              <a:t>.</a:t>
            </a:r>
            <a:r>
              <a:rPr lang="th-TH" sz="4000" b="1" dirty="0" smtClean="0"/>
              <a:t>ม</a:t>
            </a:r>
            <a:r>
              <a:rPr lang="en-US" sz="4000" b="1" dirty="0" smtClean="0"/>
              <a:t>.</a:t>
            </a:r>
            <a:r>
              <a:rPr lang="th-TH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ยกเว้น</a:t>
            </a:r>
            <a:r>
              <a:rPr lang="th-TH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โทษ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36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การกระทำครบองค์ประกอบที่ ก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ม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กำหนด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 smtClean="0"/>
              <a:t>	</a:t>
            </a:r>
            <a:r>
              <a:rPr lang="th-TH" b="1" dirty="0" smtClean="0"/>
              <a:t>๑</a:t>
            </a:r>
            <a:r>
              <a:rPr lang="en-US" b="1" dirty="0" smtClean="0"/>
              <a:t>.</a:t>
            </a:r>
            <a:r>
              <a:rPr lang="th-TH" b="1" dirty="0" smtClean="0"/>
              <a:t>มีการกระทำ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๒</a:t>
            </a:r>
            <a:r>
              <a:rPr lang="en-US" b="1" dirty="0" smtClean="0"/>
              <a:t>.</a:t>
            </a:r>
            <a:r>
              <a:rPr lang="th-TH" b="1" dirty="0" smtClean="0"/>
              <a:t>ครบองค์ประกอบภายนอก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๓</a:t>
            </a:r>
            <a:r>
              <a:rPr lang="en-US" b="1" dirty="0" smtClean="0"/>
              <a:t>.</a:t>
            </a:r>
            <a:r>
              <a:rPr lang="th-TH" b="1" dirty="0" smtClean="0"/>
              <a:t>ครบองค์ประกอบภายใน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๔</a:t>
            </a:r>
            <a:r>
              <a:rPr lang="en-US" b="1" dirty="0" smtClean="0"/>
              <a:t>.</a:t>
            </a:r>
            <a:r>
              <a:rPr lang="th-TH" b="1" dirty="0" smtClean="0"/>
              <a:t>ผลที่เกิดขึ้นสัมพันธ์กับการกระทำ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411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กระทำนั้นไม่มี ก.ม.ยกเว้นความผิด</a:t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b="1" dirty="0"/>
              <a:t>	</a:t>
            </a:r>
            <a:endParaRPr lang="th-TH" b="1" dirty="0" smtClean="0"/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๑</a:t>
            </a:r>
            <a:r>
              <a:rPr lang="en-US" b="1" dirty="0" smtClean="0"/>
              <a:t>.</a:t>
            </a:r>
            <a:r>
              <a:rPr lang="th-TH" b="1" dirty="0" smtClean="0"/>
              <a:t>ป้องกันพอสมควรแก่เหตุ ตาม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มาตรา ๖๘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๒</a:t>
            </a:r>
            <a:r>
              <a:rPr lang="en-US" b="1" dirty="0" smtClean="0"/>
              <a:t>.</a:t>
            </a:r>
            <a:r>
              <a:rPr lang="th-TH" b="1" dirty="0" smtClean="0"/>
              <a:t>ความยินยอม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9046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th-TH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 algn="thaiDist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914400" lvl="2" indent="0" algn="thaiDist">
              <a:buNone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มาตรการที่ทรงประสิทธิภาพที่สุด</a:t>
            </a:r>
          </a:p>
          <a:p>
            <a:pPr marL="914400" lvl="2" indent="0" algn="thaiDist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ในการใช้ควบคุมสังคม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 algn="thaiDi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=</a:t>
            </a:r>
          </a:p>
          <a:p>
            <a:pPr marL="914400" lvl="2" indent="0" algn="thaiDi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กฎหมาย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914400" lvl="2" indent="0" algn="thaiDi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(Law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r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74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กระทำนั้นไม่มี ก.ม.ยกเว้นโทษ</a:t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70000" lnSpcReduction="20000"/>
          </a:bodyPr>
          <a:lstStyle/>
          <a:p>
            <a:pPr marL="0" indent="0" algn="thaiDist">
              <a:buNone/>
            </a:pPr>
            <a:endParaRPr lang="th-TH" b="1" dirty="0"/>
          </a:p>
          <a:p>
            <a:pPr marL="0" indent="0" algn="thaiDist">
              <a:buNone/>
            </a:pPr>
            <a:r>
              <a:rPr lang="th-TH" sz="4100" b="1" dirty="0" smtClean="0"/>
              <a:t>	๑</a:t>
            </a:r>
            <a:r>
              <a:rPr lang="en-US" sz="4100" b="1" dirty="0" smtClean="0"/>
              <a:t>.</a:t>
            </a:r>
            <a:r>
              <a:rPr lang="th-TH" sz="4100" b="1" dirty="0" smtClean="0"/>
              <a:t>การกระทำความผิดในขณะที่ไม่สามารถรู้ผิดชอบ ไม่สามารถบังคับตนเองได้เพราะมีจิตบกพร่อง โรคจิต หรือจิตฟั่นเฟือน ตาม ป</a:t>
            </a:r>
            <a:r>
              <a:rPr lang="en-US" sz="4100" b="1" dirty="0" smtClean="0"/>
              <a:t>.</a:t>
            </a:r>
            <a:r>
              <a:rPr lang="th-TH" sz="4100" b="1" dirty="0" smtClean="0"/>
              <a:t>อ</a:t>
            </a:r>
            <a:r>
              <a:rPr lang="en-US" sz="4100" b="1" dirty="0" smtClean="0"/>
              <a:t>.</a:t>
            </a:r>
            <a:r>
              <a:rPr lang="th-TH" sz="4100" b="1" dirty="0" smtClean="0"/>
              <a:t>มาตรา ๖๕ วรรคหนึ่ง</a:t>
            </a:r>
          </a:p>
          <a:p>
            <a:pPr marL="0" indent="0" algn="thaiDist">
              <a:buNone/>
            </a:pPr>
            <a:r>
              <a:rPr lang="th-TH" sz="4100" b="1" dirty="0"/>
              <a:t>	</a:t>
            </a:r>
            <a:r>
              <a:rPr lang="th-TH" sz="4100" b="1" dirty="0" smtClean="0"/>
              <a:t>๒</a:t>
            </a:r>
            <a:r>
              <a:rPr lang="en-US" sz="4100" b="1" dirty="0" smtClean="0"/>
              <a:t>.</a:t>
            </a:r>
            <a:r>
              <a:rPr lang="th-TH" sz="4100" b="1" dirty="0" smtClean="0"/>
              <a:t>กระทำความผิดขณะมึนเมา แต่ความมึนเมานั้นเกิดขึ้นโดยผู้เสพย์ไม่รู้ว่าสิ่งนั้นจะทำให้มึนเมาหรือได้เสพย์โดยถูกขึ้นใจให้เสพย์และได้กระทำความผิดใน๘ระที่ไม่สามารถรู้ผิดชอบหรือไม่สามารถบังคับตนเองได้ ตาม ป</a:t>
            </a:r>
            <a:r>
              <a:rPr lang="en-US" sz="4100" b="1" dirty="0" smtClean="0"/>
              <a:t>.</a:t>
            </a:r>
            <a:r>
              <a:rPr lang="th-TH" sz="4100" b="1" dirty="0" smtClean="0"/>
              <a:t>อ</a:t>
            </a:r>
            <a:r>
              <a:rPr lang="en-US" sz="4100" b="1" dirty="0" smtClean="0"/>
              <a:t>.</a:t>
            </a:r>
            <a:r>
              <a:rPr lang="th-TH" sz="4100" b="1" dirty="0" smtClean="0"/>
              <a:t>มาตรา ๖๖ </a:t>
            </a:r>
          </a:p>
          <a:p>
            <a:pPr marL="0" indent="0" algn="thaiDist">
              <a:buNone/>
            </a:pPr>
            <a:r>
              <a:rPr lang="th-TH" sz="4100" b="1" dirty="0"/>
              <a:t>	</a:t>
            </a:r>
            <a:r>
              <a:rPr lang="th-TH" sz="4100" b="1" dirty="0" smtClean="0"/>
              <a:t>๓</a:t>
            </a:r>
            <a:r>
              <a:rPr lang="en-US" sz="4100" b="1" dirty="0" smtClean="0"/>
              <a:t>.</a:t>
            </a:r>
            <a:r>
              <a:rPr lang="th-TH" sz="4100" b="1" dirty="0" smtClean="0"/>
              <a:t>การกระทำความผิดด้วยความจำเป็น ตาม ป</a:t>
            </a:r>
            <a:r>
              <a:rPr lang="en-US" sz="4100" b="1" dirty="0" smtClean="0"/>
              <a:t>.</a:t>
            </a:r>
            <a:r>
              <a:rPr lang="th-TH" sz="4100" b="1" dirty="0" smtClean="0"/>
              <a:t>อ</a:t>
            </a:r>
            <a:r>
              <a:rPr lang="en-US" sz="4100" b="1" dirty="0" smtClean="0"/>
              <a:t>.</a:t>
            </a:r>
            <a:r>
              <a:rPr lang="th-TH" sz="4100" b="1" dirty="0" smtClean="0"/>
              <a:t>มาตรา ๖๗</a:t>
            </a:r>
          </a:p>
          <a:p>
            <a:pPr marL="0" indent="0" algn="thaiDist">
              <a:buNone/>
            </a:pPr>
            <a:r>
              <a:rPr lang="th-TH" sz="4100" b="1" dirty="0"/>
              <a:t>	</a:t>
            </a:r>
            <a:endParaRPr lang="th-TH" sz="4100" b="1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7677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การกระทำนั้นไม่มี ก.ม.ยกเว้นโทษ</a:t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 smtClean="0"/>
              <a:t>	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sz="2800" b="1" dirty="0"/>
              <a:t>๔.การกระทำความผิดตามคำสั่งของเจ้าพนักงาน ตาม </a:t>
            </a:r>
            <a:r>
              <a:rPr lang="th-TH" sz="2800" b="1" dirty="0" err="1"/>
              <a:t>ป.อ</a:t>
            </a:r>
            <a:r>
              <a:rPr lang="th-TH" sz="2800" b="1" dirty="0"/>
              <a:t>.มาตรา ๗๐</a:t>
            </a:r>
            <a:endParaRPr lang="th-TH" sz="2800" b="1" dirty="0" smtClean="0"/>
          </a:p>
          <a:p>
            <a:pPr marL="0" indent="0" algn="thaiDist">
              <a:buNone/>
            </a:pPr>
            <a:r>
              <a:rPr lang="th-TH" sz="2800" b="1" dirty="0"/>
              <a:t>	</a:t>
            </a:r>
            <a:r>
              <a:rPr lang="th-TH" sz="2800" b="1" dirty="0" smtClean="0"/>
              <a:t>๕.</a:t>
            </a:r>
            <a:r>
              <a:rPr lang="th-TH" sz="2800" b="1" dirty="0"/>
              <a:t>การกระทำความผิดเกี่ยวกับทรัพย์ (บางฐาน) ระหว่างสามีภริยา ตาม </a:t>
            </a:r>
            <a:r>
              <a:rPr lang="th-TH" sz="2800" b="1" dirty="0" err="1" smtClean="0"/>
              <a:t>ป.อ</a:t>
            </a:r>
            <a:r>
              <a:rPr lang="th-TH" sz="2800" b="1" dirty="0" smtClean="0"/>
              <a:t>. มาตรา </a:t>
            </a:r>
            <a:r>
              <a:rPr lang="th-TH" sz="2800" b="1" dirty="0"/>
              <a:t>๗๑ วรรคหนึ่ง</a:t>
            </a:r>
          </a:p>
          <a:p>
            <a:pPr marL="0" indent="0" algn="thaiDist">
              <a:buNone/>
            </a:pPr>
            <a:r>
              <a:rPr lang="th-TH" sz="2800" b="1" dirty="0"/>
              <a:t>	</a:t>
            </a:r>
            <a:r>
              <a:rPr lang="th-TH" sz="2800" b="1" dirty="0" smtClean="0"/>
              <a:t>๖.</a:t>
            </a:r>
            <a:r>
              <a:rPr lang="th-TH" sz="2800" b="1" dirty="0"/>
              <a:t>การกระทำความผิดของเด็กอายุไม่เกิน ๑๐ ปี ตาม </a:t>
            </a:r>
            <a:r>
              <a:rPr lang="th-TH" sz="2800" b="1" dirty="0" err="1"/>
              <a:t>ป.อ</a:t>
            </a:r>
            <a:r>
              <a:rPr lang="th-TH" sz="2800" b="1" dirty="0"/>
              <a:t>.มาตรา ๗๓ วรรคหนึ่ง</a:t>
            </a:r>
          </a:p>
          <a:p>
            <a:pPr marL="0" indent="0" algn="thaiDist">
              <a:buNone/>
            </a:pPr>
            <a:r>
              <a:rPr lang="th-TH" sz="2800" b="1" dirty="0"/>
              <a:t>	</a:t>
            </a:r>
            <a:r>
              <a:rPr lang="th-TH" sz="2800" b="1" dirty="0" smtClean="0"/>
              <a:t>๗.</a:t>
            </a:r>
            <a:r>
              <a:rPr lang="th-TH" sz="2800" b="1" dirty="0"/>
              <a:t>การกระทำความผิดของเด็กอายุเกิน ๑๐ ปีแต่ไม่เกิน ๑๕ ปี ตาม </a:t>
            </a:r>
            <a:r>
              <a:rPr lang="th-TH" sz="2800" b="1" dirty="0" err="1" smtClean="0"/>
              <a:t>ป.อ</a:t>
            </a:r>
            <a:r>
              <a:rPr lang="th-TH" sz="2800" b="1" dirty="0" smtClean="0"/>
              <a:t>. มาตรา </a:t>
            </a:r>
            <a:r>
              <a:rPr lang="th-TH" sz="2800" b="1" dirty="0"/>
              <a:t>๗๔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19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เหตุลดโทษ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25000" lnSpcReduction="20000"/>
          </a:bodyPr>
          <a:lstStyle/>
          <a:p>
            <a:pPr marL="0" indent="0" algn="thaiDist">
              <a:buNone/>
            </a:pPr>
            <a:endParaRPr lang="th-TH" b="1" dirty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sz="9600" b="1" dirty="0" smtClean="0"/>
              <a:t>๑</a:t>
            </a:r>
            <a:r>
              <a:rPr lang="en-US" sz="9600" b="1" dirty="0" smtClean="0"/>
              <a:t>.</a:t>
            </a:r>
            <a:r>
              <a:rPr lang="th-TH" sz="9600" b="1" dirty="0" smtClean="0"/>
              <a:t>ผู้กระทำความผิดมีจิตบกพร่อง โรคจิตหรือจิตฟั่นเฟือน แต่ขณะกระทำความผิดยังสามารถรู้ผิดชอบอยู่บ้าง หรือยังสามารถบังคับตนเองได้ ตาม ป</a:t>
            </a:r>
            <a:r>
              <a:rPr lang="en-US" sz="9600" b="1" dirty="0" smtClean="0"/>
              <a:t>.</a:t>
            </a:r>
            <a:r>
              <a:rPr lang="th-TH" sz="9600" b="1" dirty="0" smtClean="0"/>
              <a:t>อ</a:t>
            </a:r>
            <a:r>
              <a:rPr lang="en-US" sz="9600" b="1" dirty="0" smtClean="0"/>
              <a:t>.</a:t>
            </a:r>
            <a:r>
              <a:rPr lang="th-TH" sz="9600" b="1" dirty="0" smtClean="0"/>
              <a:t>มาตรา ๖๕ วรรคสอง</a:t>
            </a:r>
          </a:p>
          <a:p>
            <a:pPr marL="0" indent="0" algn="thaiDist">
              <a:buNone/>
            </a:pPr>
            <a:r>
              <a:rPr lang="th-TH" sz="9600" b="1" dirty="0"/>
              <a:t>	</a:t>
            </a:r>
            <a:r>
              <a:rPr lang="th-TH" sz="9600" b="1" dirty="0" smtClean="0"/>
              <a:t>๒</a:t>
            </a:r>
            <a:r>
              <a:rPr lang="en-US" sz="9600" b="1" dirty="0" smtClean="0"/>
              <a:t>.</a:t>
            </a:r>
            <a:r>
              <a:rPr lang="th-TH" sz="9600" b="1" dirty="0" smtClean="0"/>
              <a:t>การการะทำโดยป้องกันหรือจำเป็น เกินสมควรแก่เหตุ หรือเกินกว่ากรณีแห่งความจำเป็น หรือเกินกว่ากรณีแห่งการจำต้องกระทำเพื่อป้องกัน ตาม ป</a:t>
            </a:r>
            <a:r>
              <a:rPr lang="en-US" sz="9600" b="1" dirty="0" smtClean="0"/>
              <a:t>.</a:t>
            </a:r>
            <a:r>
              <a:rPr lang="th-TH" sz="9600" b="1" dirty="0" smtClean="0"/>
              <a:t>อ</a:t>
            </a:r>
            <a:r>
              <a:rPr lang="en-US" sz="9600" b="1" dirty="0" smtClean="0"/>
              <a:t>.</a:t>
            </a:r>
            <a:r>
              <a:rPr lang="th-TH" sz="9600" b="1" dirty="0" smtClean="0"/>
              <a:t>มาตรา ๖๙</a:t>
            </a:r>
          </a:p>
          <a:p>
            <a:pPr marL="0" indent="0" algn="thaiDist">
              <a:buNone/>
            </a:pPr>
            <a:r>
              <a:rPr lang="th-TH" sz="9600" b="1" dirty="0"/>
              <a:t>	</a:t>
            </a:r>
            <a:r>
              <a:rPr lang="th-TH" sz="9600" b="1" dirty="0" smtClean="0"/>
              <a:t>๓</a:t>
            </a:r>
            <a:r>
              <a:rPr lang="en-US" sz="9600" b="1" dirty="0" smtClean="0"/>
              <a:t>.</a:t>
            </a:r>
            <a:r>
              <a:rPr lang="th-TH" sz="9600" b="1" dirty="0" smtClean="0"/>
              <a:t>การกระทำความผิดเกี่ยวกับทรัพย์</a:t>
            </a:r>
            <a:r>
              <a:rPr lang="en-US" sz="5600" b="1" dirty="0" smtClean="0"/>
              <a:t>(</a:t>
            </a:r>
            <a:r>
              <a:rPr lang="th-TH" sz="9600" b="1" dirty="0" smtClean="0"/>
              <a:t>บางฐาน</a:t>
            </a:r>
            <a:r>
              <a:rPr lang="en-US" sz="5600" b="1" dirty="0" smtClean="0"/>
              <a:t>)</a:t>
            </a:r>
            <a:r>
              <a:rPr lang="en-US" sz="9600" b="1" dirty="0" smtClean="0"/>
              <a:t> </a:t>
            </a:r>
            <a:r>
              <a:rPr lang="th-TH" sz="9600" b="1" dirty="0" smtClean="0"/>
              <a:t>ระหว่างผู้บุพการีกับผู้สืบสันดาน พี่น้องร่วมบิดามารดาเดียวกัน ตาม ป</a:t>
            </a:r>
            <a:r>
              <a:rPr lang="en-US" sz="9600" b="1" dirty="0" smtClean="0"/>
              <a:t>.</a:t>
            </a:r>
            <a:r>
              <a:rPr lang="th-TH" sz="9600" b="1" dirty="0" smtClean="0"/>
              <a:t>อ</a:t>
            </a:r>
            <a:r>
              <a:rPr lang="en-US" sz="9600" b="1" dirty="0" smtClean="0"/>
              <a:t>.</a:t>
            </a:r>
            <a:r>
              <a:rPr lang="th-TH" sz="9600" b="1" dirty="0" smtClean="0"/>
              <a:t>มาตรา ๗๑ วรรคสอง</a:t>
            </a:r>
          </a:p>
          <a:p>
            <a:pPr marL="0" indent="0" algn="thaiDist">
              <a:buNone/>
            </a:pPr>
            <a:r>
              <a:rPr lang="th-TH" sz="9600" b="1" dirty="0"/>
              <a:t>	</a:t>
            </a:r>
            <a:r>
              <a:rPr lang="th-TH" sz="9600" b="1" dirty="0" smtClean="0"/>
              <a:t>๔</a:t>
            </a:r>
            <a:r>
              <a:rPr lang="en-US" sz="9600" b="1" dirty="0" smtClean="0"/>
              <a:t>.</a:t>
            </a:r>
            <a:r>
              <a:rPr lang="th-TH" sz="9600" b="1" dirty="0" smtClean="0"/>
              <a:t>การกระทำความผิดเพราะบันดาลโทสะ ตาม ป</a:t>
            </a:r>
            <a:r>
              <a:rPr lang="en-US" sz="9600" b="1" dirty="0" smtClean="0"/>
              <a:t>.</a:t>
            </a:r>
            <a:r>
              <a:rPr lang="th-TH" sz="9600" b="1" dirty="0" smtClean="0"/>
              <a:t>อ</a:t>
            </a:r>
            <a:r>
              <a:rPr lang="en-US" sz="9600" b="1" dirty="0" smtClean="0"/>
              <a:t>.</a:t>
            </a:r>
            <a:r>
              <a:rPr lang="th-TH" sz="9600" b="1" dirty="0" smtClean="0"/>
              <a:t>มาตรา ๗๒ </a:t>
            </a:r>
          </a:p>
          <a:p>
            <a:pPr marL="0" indent="0" algn="thaiDist">
              <a:buNone/>
            </a:pPr>
            <a:r>
              <a:rPr lang="th-TH" sz="9600" b="1" dirty="0"/>
              <a:t>	</a:t>
            </a:r>
            <a:r>
              <a:rPr lang="th-TH" sz="9600" b="1" dirty="0" smtClean="0"/>
              <a:t>๕</a:t>
            </a:r>
            <a:r>
              <a:rPr lang="en-US" sz="9600" b="1" dirty="0" smtClean="0"/>
              <a:t>.</a:t>
            </a:r>
            <a:r>
              <a:rPr lang="th-TH" sz="9600" b="1" dirty="0" smtClean="0"/>
              <a:t>การกระทำความผิดของผู้อายุกว่า ๑๕ ปีแต่ต่ำกว่า ๑๘ ปี ตาม ป</a:t>
            </a:r>
            <a:r>
              <a:rPr lang="en-US" sz="9600" b="1" dirty="0" smtClean="0"/>
              <a:t>.</a:t>
            </a:r>
            <a:r>
              <a:rPr lang="th-TH" sz="9600" b="1" dirty="0" smtClean="0"/>
              <a:t>อ</a:t>
            </a:r>
            <a:r>
              <a:rPr lang="en-US" sz="9600" b="1" dirty="0" smtClean="0"/>
              <a:t>.</a:t>
            </a:r>
            <a:r>
              <a:rPr lang="th-TH" sz="9600" b="1" dirty="0" smtClean="0"/>
              <a:t>มาตรา ๗๕</a:t>
            </a:r>
          </a:p>
          <a:p>
            <a:pPr marL="0" indent="0" algn="thaiDist">
              <a:buNone/>
            </a:pPr>
            <a:r>
              <a:rPr lang="th-TH" sz="9600" b="1" dirty="0"/>
              <a:t>	</a:t>
            </a:r>
            <a:r>
              <a:rPr lang="th-TH" sz="9600" b="1" dirty="0" smtClean="0"/>
              <a:t>๖</a:t>
            </a:r>
            <a:r>
              <a:rPr lang="en-US" sz="9600" b="1" dirty="0" smtClean="0"/>
              <a:t>.</a:t>
            </a:r>
            <a:r>
              <a:rPr lang="th-TH" sz="9600" b="1" dirty="0" smtClean="0"/>
              <a:t>การกระทำความผิดของผู้อายุตั้งแต่ ๑๘ ปี แต่ไม่เกิน ๒๐ ปี ตาม ป</a:t>
            </a:r>
            <a:r>
              <a:rPr lang="en-US" sz="9600" b="1" dirty="0" smtClean="0"/>
              <a:t>.</a:t>
            </a:r>
            <a:r>
              <a:rPr lang="th-TH" sz="9600" b="1" dirty="0" smtClean="0"/>
              <a:t>อ</a:t>
            </a:r>
            <a:r>
              <a:rPr lang="en-US" sz="9600" b="1" dirty="0" smtClean="0"/>
              <a:t>.</a:t>
            </a:r>
            <a:r>
              <a:rPr lang="th-TH" sz="9600" b="1" dirty="0" smtClean="0"/>
              <a:t>มาตรา ๗๖</a:t>
            </a:r>
          </a:p>
          <a:p>
            <a:pPr marL="0" indent="0" algn="thaiDist">
              <a:buNone/>
            </a:pPr>
            <a:r>
              <a:rPr lang="th-TH" sz="9600" b="1" dirty="0"/>
              <a:t>	</a:t>
            </a:r>
            <a:r>
              <a:rPr lang="th-TH" sz="9600" b="1" dirty="0" smtClean="0"/>
              <a:t>๗</a:t>
            </a:r>
            <a:r>
              <a:rPr lang="en-US" sz="9600" b="1" dirty="0" smtClean="0"/>
              <a:t>.</a:t>
            </a:r>
            <a:r>
              <a:rPr lang="th-TH" sz="9600" b="1" dirty="0" smtClean="0"/>
              <a:t>มีเหตุลดโทษตาม ป</a:t>
            </a:r>
            <a:r>
              <a:rPr lang="en-US" sz="9600" b="1" dirty="0" smtClean="0"/>
              <a:t>.</a:t>
            </a:r>
            <a:r>
              <a:rPr lang="th-TH" sz="9600" b="1" dirty="0" smtClean="0"/>
              <a:t>อ</a:t>
            </a:r>
            <a:r>
              <a:rPr lang="en-US" sz="9600" b="1" dirty="0" smtClean="0"/>
              <a:t>.</a:t>
            </a:r>
            <a:r>
              <a:rPr lang="th-TH" sz="9600" b="1" dirty="0" smtClean="0"/>
              <a:t>มาตรา ๗๘</a:t>
            </a:r>
            <a:endParaRPr lang="th-TH" sz="9600" b="1" dirty="0"/>
          </a:p>
        </p:txBody>
      </p:sp>
    </p:spTree>
    <p:extLst>
      <p:ext uri="{BB962C8B-B14F-4D97-AF65-F5344CB8AC3E}">
        <p14:creationId xmlns:p14="http://schemas.microsoft.com/office/powerpoint/2010/main" val="39953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 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endParaRPr lang="th-TH" b="1" dirty="0" smtClean="0"/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sz="3600" b="1" dirty="0"/>
              <a:t> </a:t>
            </a:r>
            <a:r>
              <a:rPr lang="th-TH" sz="3600" b="1" dirty="0" smtClean="0"/>
              <a:t>  ๑</a:t>
            </a:r>
            <a:r>
              <a:rPr lang="en-US" sz="3600" b="1" dirty="0" smtClean="0"/>
              <a:t>.</a:t>
            </a:r>
            <a:r>
              <a:rPr lang="th-TH" sz="3600" b="1" dirty="0" smtClean="0"/>
              <a:t>กระทำโดย</a:t>
            </a:r>
            <a:r>
              <a:rPr lang="th-TH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เคลื่อนไหวร่างกาย</a:t>
            </a:r>
          </a:p>
          <a:p>
            <a:pPr marL="0" indent="0">
              <a:buNone/>
            </a:pPr>
            <a:r>
              <a:rPr lang="th-TH" sz="3600" b="1" dirty="0"/>
              <a:t>	 </a:t>
            </a:r>
            <a:r>
              <a:rPr lang="th-TH" sz="3600" b="1" dirty="0" smtClean="0"/>
              <a:t>  ๒</a:t>
            </a:r>
            <a:r>
              <a:rPr lang="en-US" sz="3600" b="1" dirty="0" smtClean="0"/>
              <a:t>.</a:t>
            </a:r>
            <a:r>
              <a:rPr lang="th-TH" sz="3600" b="1" dirty="0" smtClean="0"/>
              <a:t>กระทำโดย</a:t>
            </a:r>
            <a:r>
              <a:rPr lang="th-TH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ไม่เคลื่อนไหวร่างกาย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th-TH" sz="3600" b="1" dirty="0" smtClean="0"/>
              <a:t>	   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B0F0"/>
                </a:solidFill>
              </a:rPr>
              <a:t>	</a:t>
            </a:r>
            <a:r>
              <a:rPr lang="th-TH" sz="2800" b="1" dirty="0" smtClean="0">
                <a:solidFill>
                  <a:srgbClr val="00B0F0"/>
                </a:solidFill>
              </a:rPr>
              <a:t>หมายเหตุ </a:t>
            </a:r>
            <a:r>
              <a:rPr lang="th-TH" sz="2800" b="1" dirty="0" smtClean="0"/>
              <a:t>มาตรา ๒ วรรคหนึ่ง</a:t>
            </a:r>
            <a:r>
              <a:rPr lang="en-US" sz="2800" b="1" i="1" dirty="0" smtClean="0"/>
              <a:t>“</a:t>
            </a:r>
            <a:r>
              <a:rPr lang="th-TH" sz="2800" b="1" i="1" dirty="0" smtClean="0"/>
              <a:t>บุคคลจะต้องรับผิดในทางอาญาต่อเมื่อได้กระทำ</a:t>
            </a:r>
            <a:r>
              <a:rPr lang="en-US" sz="2800" b="1" i="1" dirty="0" smtClean="0"/>
              <a:t>…”</a:t>
            </a:r>
            <a:endParaRPr lang="th-TH" sz="3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157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/>
              <a:t>การเคลื่อนไหวร่างกายหรือไม่เคลื่อนไหวร่างกาย จะถือว่าเป็นการกระทำในทางอาญา การเคลื่อนไหวร่างกายหรือไม่เคลื่อนไหวร่างกายนั้น</a:t>
            </a:r>
            <a: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ต้องอยู่ภายใต้จิตใจบังคับ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กล่าวอีกนัยหนึ่ง คือ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ต้องรู้สึกนึกในการกระทำ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willed movement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ด้วย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3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 algn="thaiDist">
              <a:buNone/>
            </a:pPr>
            <a:endParaRPr lang="th-TH" b="1" dirty="0" smtClean="0"/>
          </a:p>
          <a:p>
            <a:pPr marL="914400" lvl="2" indent="0" algn="thaiDist">
              <a:buNone/>
            </a:pPr>
            <a:r>
              <a:rPr lang="th-TH" sz="3200" b="1" dirty="0" smtClean="0"/>
              <a:t>การกระทำแบบไม่เคลื่อนไหวร่างกายแบ่งได้ ๒ ประเภท</a:t>
            </a:r>
          </a:p>
          <a:p>
            <a:pPr marL="0" lvl="2" indent="0" algn="thaiDist">
              <a:buNone/>
            </a:pPr>
            <a:r>
              <a:rPr lang="th-TH" sz="3200" b="1" dirty="0" smtClean="0"/>
              <a:t>	๑</a:t>
            </a:r>
            <a:r>
              <a:rPr lang="en-US" sz="3200" b="1" dirty="0" smtClean="0"/>
              <a:t>.</a:t>
            </a:r>
            <a:r>
              <a:rPr lang="th-TH" sz="3200" b="1" dirty="0" smtClean="0"/>
              <a:t>การไม่</a:t>
            </a:r>
            <a:r>
              <a:rPr lang="th-TH" sz="3200" b="1" dirty="0"/>
              <a:t>เคลื่อนไหวร่างกายทั้ง ๆ </a:t>
            </a:r>
            <a:r>
              <a:rPr lang="th-TH" sz="3200" b="1" dirty="0" smtClean="0"/>
              <a:t>ที่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บุคคลนั้นมีหน้าที่เคลื่อนไหวร่างกายเพื่อป้องกันมิให้ผลนั้น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เกิด เรียกอีกอย่างว่า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หน้าที่เฉพาะเจาะจง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/>
              <a:t>(</a:t>
            </a:r>
            <a:r>
              <a:rPr lang="th-TH" sz="3200" b="1" dirty="0" smtClean="0"/>
              <a:t>การกระทำโดยงดเว้น ตาม ป</a:t>
            </a:r>
            <a:r>
              <a:rPr lang="en-US" sz="3200" b="1" dirty="0" smtClean="0"/>
              <a:t>.</a:t>
            </a:r>
            <a:r>
              <a:rPr lang="th-TH" sz="3200" b="1" dirty="0" smtClean="0"/>
              <a:t>อ</a:t>
            </a:r>
            <a:r>
              <a:rPr lang="en-US" sz="3200" b="1" dirty="0" smtClean="0"/>
              <a:t>.</a:t>
            </a:r>
            <a:r>
              <a:rPr lang="th-TH" sz="3200" b="1" dirty="0" smtClean="0"/>
              <a:t>มาตรา ๕๙ วรรคห้า</a:t>
            </a:r>
            <a:r>
              <a:rPr lang="en-US" b="1" dirty="0" smtClean="0"/>
              <a:t>)</a:t>
            </a:r>
          </a:p>
          <a:p>
            <a:pPr marL="0" lvl="2" indent="0" algn="thaiDist">
              <a:buNone/>
            </a:pPr>
            <a:r>
              <a:rPr lang="th-TH" b="1" dirty="0" smtClean="0"/>
              <a:t>	</a:t>
            </a:r>
            <a:r>
              <a:rPr lang="th-TH" sz="3200" b="1" dirty="0" smtClean="0"/>
              <a:t>๒</a:t>
            </a:r>
            <a:r>
              <a:rPr lang="en-US" sz="3200" b="1" dirty="0" smtClean="0"/>
              <a:t>.</a:t>
            </a:r>
            <a:r>
              <a:rPr lang="th-TH" sz="3200" b="1" dirty="0"/>
              <a:t> </a:t>
            </a:r>
            <a:r>
              <a:rPr lang="th-TH" sz="3200" b="1" dirty="0" smtClean="0"/>
              <a:t>การ</a:t>
            </a:r>
            <a:r>
              <a:rPr lang="th-TH" sz="3200" b="1" dirty="0"/>
              <a:t>ไม่เคลื่อนไหวร่างกายทั้ง ๆ </a:t>
            </a:r>
            <a:r>
              <a:rPr lang="th-TH" sz="3200" b="1" dirty="0" smtClean="0"/>
              <a:t>ที่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บุคคล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นั้นมีหน้าที่เคลื่อนไหวร่างกายเพื่อทำตามหน้าที่ซึ่งมีลักษณะเป็นการ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ทั่วไ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75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b="1" dirty="0" smtClean="0"/>
              <a:t>		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หน้าที่เฉพาะเจาะจง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th-TH" b="1" dirty="0"/>
              <a:t> </a:t>
            </a:r>
            <a:r>
              <a:rPr lang="th-TH" b="1" dirty="0" smtClean="0"/>
              <a:t>       ๑</a:t>
            </a:r>
            <a:r>
              <a:rPr lang="en-US" b="1" dirty="0" smtClean="0"/>
              <a:t>.</a:t>
            </a:r>
            <a:r>
              <a:rPr lang="th-TH" b="1" dirty="0" smtClean="0"/>
              <a:t>หน้าที่ตามที่กฎหมายบัญญัติ</a:t>
            </a:r>
          </a:p>
          <a:p>
            <a:pPr marL="0" indent="0">
              <a:buNone/>
            </a:pPr>
            <a:r>
              <a:rPr lang="th-TH" b="1" dirty="0"/>
              <a:t>	 </a:t>
            </a:r>
            <a:r>
              <a:rPr lang="th-TH" b="1" dirty="0" smtClean="0"/>
              <a:t>       ๒</a:t>
            </a:r>
            <a:r>
              <a:rPr lang="en-US" b="1" dirty="0" smtClean="0"/>
              <a:t>.</a:t>
            </a:r>
            <a:r>
              <a:rPr lang="th-TH" b="1" dirty="0" smtClean="0"/>
              <a:t>หน้าที่อันเกิดจากการยอมรับเฉพาะเจาะจง</a:t>
            </a:r>
          </a:p>
          <a:p>
            <a:pPr marL="0" indent="0">
              <a:buNone/>
            </a:pPr>
            <a:r>
              <a:rPr lang="th-TH" b="1" dirty="0"/>
              <a:t>	 </a:t>
            </a:r>
            <a:r>
              <a:rPr lang="th-TH" b="1" dirty="0" smtClean="0"/>
              <a:t>       ๓</a:t>
            </a:r>
            <a:r>
              <a:rPr lang="en-US" b="1" dirty="0" smtClean="0"/>
              <a:t>.</a:t>
            </a:r>
            <a:r>
              <a:rPr lang="th-TH" b="1" dirty="0" smtClean="0"/>
              <a:t>หน้าที่อันเกิดจากการกระทำครั้งก่อน ๆ ของตน</a:t>
            </a:r>
          </a:p>
          <a:p>
            <a:pPr marL="0" indent="0">
              <a:buNone/>
            </a:pPr>
            <a:r>
              <a:rPr lang="th-TH" b="1" dirty="0"/>
              <a:t>	 </a:t>
            </a:r>
            <a:r>
              <a:rPr lang="th-TH" b="1" dirty="0" smtClean="0"/>
              <a:t>       ๔</a:t>
            </a:r>
            <a:r>
              <a:rPr lang="en-US" b="1" dirty="0" smtClean="0"/>
              <a:t>.</a:t>
            </a:r>
            <a:r>
              <a:rPr lang="th-TH" b="1" dirty="0" smtClean="0"/>
              <a:t>หน้าที่อันเกิดจากความสัมพันธ์พิเศษเฉพาะเรื่อง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62321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การกระทำโดยละเว้นที่กฎหมายบัญญัติว่าเป็นความผิด เช่น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๑</a:t>
            </a:r>
            <a:r>
              <a:rPr lang="en-US" dirty="0" smtClean="0"/>
              <a:t>.</a:t>
            </a:r>
            <a:r>
              <a:rPr lang="th-TH" dirty="0"/>
              <a:t> </a:t>
            </a:r>
            <a:r>
              <a:rPr lang="th-TH" dirty="0" smtClean="0"/>
              <a:t>ความผิดฐานไม่แจ้งชื่อหรือที่อยู่แก่เจ้าพนักงาน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๓๖๗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๒</a:t>
            </a:r>
            <a:r>
              <a:rPr lang="en-US" dirty="0" smtClean="0"/>
              <a:t>.</a:t>
            </a:r>
            <a:r>
              <a:rPr lang="th-TH" dirty="0" smtClean="0"/>
              <a:t>ความผิดฐานไม่ปฏิบัติตามคำสั่งเจ้าพนักงาน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๓๖๘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๓</a:t>
            </a:r>
            <a:r>
              <a:rPr lang="en-US" dirty="0" smtClean="0"/>
              <a:t>.</a:t>
            </a:r>
            <a:r>
              <a:rPr lang="th-TH" dirty="0" smtClean="0"/>
              <a:t>ความผิดฐานไม่ช่วยผู้อื่นที่ตกอยู่ในภยันตรายแห่งชีวิต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๓๗๔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๔</a:t>
            </a:r>
            <a:r>
              <a:rPr lang="en-US" dirty="0" smtClean="0"/>
              <a:t>.</a:t>
            </a:r>
            <a:r>
              <a:rPr lang="th-TH" dirty="0" smtClean="0"/>
              <a:t>ความผิดฐานไม่ช่วยเจ้าพนักงานระงับเหตุเพลิงไหม้หรือสาธารณภัยอื่น ตาม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๓๘๓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๕</a:t>
            </a:r>
            <a:r>
              <a:rPr lang="en-US" dirty="0" smtClean="0"/>
              <a:t>.</a:t>
            </a:r>
            <a:r>
              <a:rPr lang="th-TH" dirty="0" smtClean="0"/>
              <a:t>ความผิดฐานไม่ปฏิบัติการตามที่ได้รับมอบหมายให้กระทำกิจการของรัฐกับรัฐบาลต่างประเทศ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๑๒๖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๖</a:t>
            </a:r>
            <a:r>
              <a:rPr lang="en-US" dirty="0" smtClean="0"/>
              <a:t>.</a:t>
            </a:r>
            <a:r>
              <a:rPr lang="th-TH" dirty="0" smtClean="0"/>
              <a:t>ความผิดฐานเจ้าพนักงานกระทำการหรือไม่กระทำการอย่างใดในตำแหน่งโดยเห็นแก่ทรัพย์สินหรือประโยชน์ซึ่งได้เรียกหรือรับไว้ก่อนได้รับแต่งตั้งในตำแหน่งนั้น ตาม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๑๕๐ </a:t>
            </a:r>
          </a:p>
        </p:txBody>
      </p:sp>
    </p:spTree>
    <p:extLst>
      <p:ext uri="{BB962C8B-B14F-4D97-AF65-F5344CB8AC3E}">
        <p14:creationId xmlns:p14="http://schemas.microsoft.com/office/powerpoint/2010/main" val="36247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dirty="0"/>
              <a:t>	</a:t>
            </a: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๗.</a:t>
            </a:r>
            <a:r>
              <a:rPr lang="th-TH" dirty="0"/>
              <a:t>ความผิดฐานเจ้าพนักงานเรียกเก็บหรือไม่เรียกเก็บภาษีหรือค่าธรรมเนียม หรือเงินอื่นใด โดยทุจริตหรือโดยทุจริตกระทำการหรือไม่กระทำการอย่างใดเพื่อให้ผู้มีหน้าที่ต้องเสียภาษี หรือค่าธรรมเนียมไม่ต้องเสียหรือเสียน้อย ตาม </a:t>
            </a:r>
            <a:r>
              <a:rPr lang="th-TH" dirty="0" err="1"/>
              <a:t>ป.อ</a:t>
            </a:r>
            <a:r>
              <a:rPr lang="th-TH" dirty="0"/>
              <a:t>.มาตรา ๑๕๔</a:t>
            </a:r>
          </a:p>
          <a:p>
            <a:pPr marL="0" indent="0" algn="thaiDist">
              <a:buNone/>
            </a:pPr>
            <a:r>
              <a:rPr lang="th-TH" dirty="0"/>
              <a:t>	๘.ความผิดฐานเจ้าพนักงานโดยทุจริตแนะนำหรือกระทำการหรือไม่กระทำการอย่างใด เพื่อละเว้นการลงรายการหรือลงรายการเท็จในบัญชี แก้ไขบัญชี หรือซ่อนเร้นหรือทำหลักฐานในการลงบัญชี อันจะทำให้มิต้องเสียภาษีหรือค่าธรรมเนียมหรือเสียน้อย ตาม </a:t>
            </a:r>
            <a:r>
              <a:rPr lang="th-TH" dirty="0" err="1"/>
              <a:t>ป.อ</a:t>
            </a:r>
            <a:r>
              <a:rPr lang="th-TH" dirty="0"/>
              <a:t>.มาตรา ๑๕๖</a:t>
            </a:r>
          </a:p>
          <a:p>
            <a:pPr marL="0" indent="0" algn="thaiDist">
              <a:buNone/>
            </a:pPr>
            <a:r>
              <a:rPr lang="th-TH" dirty="0"/>
              <a:t>	๙.ความผิดฐานเจ้าพนักงานปฏิบัติหรือละเว้นการปฏิบัติหน้าที่โดยมิชอบเพื่อให้เกิดความเสียหายแก่ผู้หนึ่งผู้ใดหรือปฏิบัติหรือละเว้นการปฏิบัติหน้าที่โดยทุจริต ตาม </a:t>
            </a:r>
            <a:r>
              <a:rPr lang="th-TH" dirty="0" err="1"/>
              <a:t>ป.อ</a:t>
            </a:r>
            <a:r>
              <a:rPr lang="th-TH" dirty="0"/>
              <a:t>.มาตรา ๑๕๗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419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sz="2800" dirty="0"/>
              <a:t>	</a:t>
            </a:r>
            <a:endParaRPr lang="th-TH" sz="2800" dirty="0" smtClean="0"/>
          </a:p>
          <a:p>
            <a:pPr marL="0" indent="0" algn="thaiDist">
              <a:buNone/>
            </a:pPr>
            <a:r>
              <a:rPr lang="th-TH" sz="2800" dirty="0"/>
              <a:t>	๑๐. ความผิดฐานเจ้าพนักงานในการยุติธรรม กระทำหรือไม่กระทำการในตำแหน่ง เพื่อช่วยบุคคลมิให้ต้องโทษหรือได้รับโทษน้อยลง หรือเพื่อแกล้วบุคคลใดให้ต้องรับโทษหรือรับโทษหนักขึ้น ตาม </a:t>
            </a:r>
            <a:r>
              <a:rPr lang="th-TH" sz="2800" dirty="0" err="1"/>
              <a:t>ป.อ</a:t>
            </a:r>
            <a:r>
              <a:rPr lang="th-TH" sz="2800" dirty="0"/>
              <a:t>.มาตรา </a:t>
            </a:r>
            <a:r>
              <a:rPr lang="th-TH" sz="2800" dirty="0" smtClean="0"/>
              <a:t>๒๐๐</a:t>
            </a:r>
          </a:p>
          <a:p>
            <a:pPr marL="0" indent="0" algn="thaiDist">
              <a:buNone/>
            </a:pPr>
            <a:r>
              <a:rPr lang="th-TH" sz="2800" dirty="0"/>
              <a:t>	</a:t>
            </a:r>
            <a:r>
              <a:rPr lang="th-TH" sz="2800" dirty="0" smtClean="0"/>
              <a:t>๑๑.</a:t>
            </a:r>
            <a:r>
              <a:rPr lang="th-TH" sz="2800" dirty="0"/>
              <a:t>ความผิดฐานเจ้าพนักงานในการยุติธรรม กระทำหรือไม่กระทำการอย่างใดอย่างหนึ่งในตำแหน่ง โดยเห็นแก่ทรัพย์สินหรือประโยชน์ซึ่งได้เรียก หรือรับไว้ก่อนได้รับแต่งตั้งในตำแหน่งนั้น ตาม </a:t>
            </a:r>
            <a:r>
              <a:rPr lang="th-TH" sz="2800" dirty="0" err="1"/>
              <a:t>ป.อ</a:t>
            </a:r>
            <a:r>
              <a:rPr lang="th-TH" sz="2800" dirty="0"/>
              <a:t>.มาตรา ๒๐๒</a:t>
            </a:r>
          </a:p>
          <a:p>
            <a:pPr marL="0" indent="0" algn="thaiDist">
              <a:buNone/>
            </a:pPr>
            <a:r>
              <a:rPr lang="th-TH" sz="2800" dirty="0"/>
              <a:t>	๑๒.ความผิดฐานไม่เลิกมั่วสุมตามที่เจ้าพนักงานสั่ง ตาม </a:t>
            </a:r>
            <a:r>
              <a:rPr lang="th-TH" sz="2800" dirty="0" err="1"/>
              <a:t>ป.อ</a:t>
            </a:r>
            <a:r>
              <a:rPr lang="th-TH" sz="2800" dirty="0"/>
              <a:t>.มาตรา ๒๑๖</a:t>
            </a:r>
          </a:p>
          <a:p>
            <a:pPr marL="0" indent="0" algn="thaiDist">
              <a:buNone/>
            </a:pPr>
            <a:r>
              <a:rPr lang="th-TH" sz="2800" dirty="0"/>
              <a:t>	๑๓.ความผิดฐานผู้มีวิชาชีพในการออกแบบ ฯ ไม่ปฏิบัติตามหลักเกณฑ์หรือวิธีการอันพึงกระทำการนั้น ๆ โดยประการที่น่าจะเป็นเหตุให้เกิดอันตรายแก่บุคคลอื่น ตาม </a:t>
            </a:r>
            <a:r>
              <a:rPr lang="th-TH" sz="2800" dirty="0" err="1"/>
              <a:t>ป.อ</a:t>
            </a:r>
            <a:r>
              <a:rPr lang="th-TH" sz="2800" dirty="0"/>
              <a:t>.มาตรา ๒๒๗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70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</a:t>
            </a:r>
            <a:r>
              <a:rPr lang="en-US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ubi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societas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ibi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ius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0" indent="0" algn="ctr">
              <a:buNone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th-TH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h-TH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มีสังคมที่ใด มีกฎหมายที่นั่น</a:t>
            </a:r>
            <a:endParaRPr lang="th-TH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28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ข้อควรวิเคราะห์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sz="3600" dirty="0"/>
              <a:t>	</a:t>
            </a:r>
            <a:r>
              <a:rPr lang="th-TH" sz="3600" dirty="0" smtClean="0"/>
              <a:t>หน้าที่ช่วยผู้อื่นที่ตกอยู่ในภยันตรายแห่งชีวิต ตาม ป</a:t>
            </a:r>
            <a:r>
              <a:rPr lang="en-US" sz="3600" dirty="0" smtClean="0"/>
              <a:t>.</a:t>
            </a:r>
            <a:r>
              <a:rPr lang="th-TH" sz="3600" dirty="0" smtClean="0"/>
              <a:t>อ</a:t>
            </a:r>
            <a:r>
              <a:rPr lang="en-US" sz="3600" dirty="0" smtClean="0"/>
              <a:t>.</a:t>
            </a:r>
            <a:r>
              <a:rPr lang="th-TH" sz="3600" dirty="0" smtClean="0"/>
              <a:t>มาตรา ๓๗๔ เป็นหน้าที่โดยทั่วไปในฐานะพลเมืองดี </a:t>
            </a:r>
            <a:r>
              <a:rPr lang="en-US" sz="2400" dirty="0" smtClean="0">
                <a:solidFill>
                  <a:srgbClr val="FF0000"/>
                </a:solidFill>
              </a:rPr>
              <a:t>(Good </a:t>
            </a:r>
            <a:r>
              <a:rPr lang="en-US" sz="2400" dirty="0">
                <a:solidFill>
                  <a:srgbClr val="FF0000"/>
                </a:solidFill>
              </a:rPr>
              <a:t>Samaritan </a:t>
            </a:r>
            <a:r>
              <a:rPr lang="en-US" sz="2400" dirty="0" smtClean="0">
                <a:solidFill>
                  <a:srgbClr val="FF0000"/>
                </a:solidFill>
              </a:rPr>
              <a:t>Law) </a:t>
            </a:r>
            <a:r>
              <a:rPr lang="th-TH" sz="3400" dirty="0" smtClean="0"/>
              <a:t>มิใช่หน้าที่โดยเฉพาะเจาะจง </a:t>
            </a:r>
            <a:endParaRPr lang="th-TH" sz="4000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en-US" dirty="0" smtClean="0"/>
              <a:t>Ex </a:t>
            </a:r>
            <a:r>
              <a:rPr lang="th-TH" dirty="0" smtClean="0"/>
              <a:t> ก.นักว่ายน้ำโอลิมปิก เห็น </a:t>
            </a:r>
            <a:r>
              <a:rPr lang="th-TH" dirty="0"/>
              <a:t>ข.กำลังจะจมน้ำ</a:t>
            </a:r>
            <a:r>
              <a:rPr lang="th-TH" dirty="0" smtClean="0"/>
              <a:t>ตาย ก</a:t>
            </a:r>
            <a:r>
              <a:rPr lang="en-US" dirty="0" smtClean="0"/>
              <a:t>.</a:t>
            </a:r>
            <a:r>
              <a:rPr lang="th-TH" dirty="0" smtClean="0"/>
              <a:t>เป็นคู่อริกับ ข</a:t>
            </a:r>
            <a:r>
              <a:rPr lang="en-US" dirty="0" smtClean="0"/>
              <a:t>.</a:t>
            </a:r>
            <a:r>
              <a:rPr lang="th-TH" dirty="0" smtClean="0"/>
              <a:t> อยู่ก่อนแล้ว จึงอยากให้ ข</a:t>
            </a:r>
            <a:r>
              <a:rPr lang="en-US" dirty="0" smtClean="0"/>
              <a:t>. </a:t>
            </a:r>
            <a:r>
              <a:rPr lang="th-TH" dirty="0" smtClean="0"/>
              <a:t>ตาย จึงไม่ช่วย ข</a:t>
            </a:r>
            <a:r>
              <a:rPr lang="en-US" dirty="0" smtClean="0"/>
              <a:t>. </a:t>
            </a:r>
            <a:r>
              <a:rPr lang="th-TH" dirty="0" smtClean="0"/>
              <a:t>จึงจมน้ำตาย 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๑</a:t>
            </a:r>
            <a:r>
              <a:rPr lang="en-US" dirty="0" smtClean="0"/>
              <a:t>.</a:t>
            </a:r>
            <a:r>
              <a:rPr lang="th-TH" dirty="0" smtClean="0"/>
              <a:t> ก </a:t>
            </a:r>
            <a:r>
              <a:rPr lang="en-US" dirty="0" smtClean="0"/>
              <a:t>.</a:t>
            </a:r>
            <a:r>
              <a:rPr lang="th-TH" dirty="0" smtClean="0"/>
              <a:t> มีความผิดฐานไม่ช่วยผู้อื่นที่ตกอยู่ในภยันตรายแห่งชีวิต ตาม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๓๗๔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๒</a:t>
            </a:r>
            <a:r>
              <a:rPr lang="en-US" dirty="0" smtClean="0"/>
              <a:t>.</a:t>
            </a:r>
            <a:r>
              <a:rPr lang="th-TH" dirty="0" smtClean="0"/>
              <a:t> ก</a:t>
            </a:r>
            <a:r>
              <a:rPr lang="en-US" dirty="0" smtClean="0"/>
              <a:t>.</a:t>
            </a:r>
            <a:r>
              <a:rPr lang="th-TH" dirty="0" smtClean="0"/>
              <a:t> ไม่มีความผิดฐานฆ่าผู้อื่นโดยเจตนาอันเป็นการกระทำโดยงดเว้น ตาม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๒๘๘ ประกอบ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๕๙ </a:t>
            </a:r>
            <a:r>
              <a:rPr lang="th-TH" dirty="0" err="1" smtClean="0"/>
              <a:t>วรร</a:t>
            </a:r>
            <a:r>
              <a:rPr lang="th-TH" dirty="0" smtClean="0"/>
              <a:t>ท้าย 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หมายเหตุ หากข้อเท็จจริงเปลี่ยนไปว่า </a:t>
            </a:r>
            <a:r>
              <a:rPr lang="th-TH" dirty="0"/>
              <a:t>ก.เป็นเจ้าหน้าที่ดูแลรักษาความปลอดภัยสระว่าย</a:t>
            </a:r>
            <a:r>
              <a:rPr lang="th-TH" dirty="0" smtClean="0"/>
              <a:t>น้ำ ข</a:t>
            </a:r>
            <a:r>
              <a:rPr lang="en-US" dirty="0" smtClean="0"/>
              <a:t>.</a:t>
            </a:r>
            <a:r>
              <a:rPr lang="th-TH" dirty="0" smtClean="0"/>
              <a:t> เข้ามาว่ายน้ำในสระที่ ก</a:t>
            </a:r>
            <a:r>
              <a:rPr lang="en-US" dirty="0" smtClean="0"/>
              <a:t>.</a:t>
            </a:r>
            <a:r>
              <a:rPr lang="th-TH" dirty="0" smtClean="0"/>
              <a:t> ดูและอยู่ (หน้าที่</a:t>
            </a:r>
            <a:r>
              <a:rPr lang="th-TH" dirty="0"/>
              <a:t>อันเกิดจากการยอมรับโดยเฉพาะเจาะจง) หรือ </a:t>
            </a:r>
            <a:r>
              <a:rPr lang="th-TH" dirty="0" smtClean="0"/>
              <a:t>ก.</a:t>
            </a:r>
            <a:r>
              <a:rPr lang="th-TH" dirty="0"/>
              <a:t>ว่าย</a:t>
            </a:r>
            <a:r>
              <a:rPr lang="th-TH" dirty="0" smtClean="0"/>
              <a:t>น้ำเข้าไปช่วยจนแตะตัว </a:t>
            </a:r>
            <a:r>
              <a:rPr lang="th-TH" dirty="0"/>
              <a:t>ข.แล้ว </a:t>
            </a:r>
            <a:r>
              <a:rPr lang="th-TH" dirty="0" smtClean="0"/>
              <a:t>แตะเปลี่ยนใจไม่ช่วยปล่อยให้ ข</a:t>
            </a:r>
            <a:r>
              <a:rPr lang="en-US" dirty="0" smtClean="0"/>
              <a:t>.</a:t>
            </a:r>
            <a:r>
              <a:rPr lang="th-TH" dirty="0" smtClean="0"/>
              <a:t>จมน้ำตาย (หน้าที่</a:t>
            </a:r>
            <a:r>
              <a:rPr lang="th-TH" dirty="0"/>
              <a:t>อันเกิดจากการกระทำในครั้งก่อน ๆ ของตน) เช่นนี้ การกระทำของ ก.ย่อมเป็นการกระทำการฆ่าผู้อื่นโดยงดเว้น ตาม </a:t>
            </a:r>
            <a:r>
              <a:rPr lang="th-TH" dirty="0" err="1"/>
              <a:t>ป.อ</a:t>
            </a:r>
            <a:r>
              <a:rPr lang="th-TH" dirty="0"/>
              <a:t>.มาตรา </a:t>
            </a:r>
            <a:r>
              <a:rPr lang="th-TH" dirty="0" smtClean="0"/>
              <a:t>๒๘๘ </a:t>
            </a:r>
            <a:r>
              <a:rPr lang="th-TH" dirty="0"/>
              <a:t>ประกอบ</a:t>
            </a:r>
            <a:r>
              <a:rPr lang="th-TH" dirty="0" err="1"/>
              <a:t>ป.อ</a:t>
            </a:r>
            <a:r>
              <a:rPr lang="th-TH" dirty="0"/>
              <a:t>.มาตรา </a:t>
            </a:r>
            <a:r>
              <a:rPr lang="th-TH" dirty="0" smtClean="0"/>
              <a:t>๕๙ </a:t>
            </a:r>
            <a:r>
              <a:rPr lang="th-TH" dirty="0"/>
              <a:t>วรรคท้าย</a:t>
            </a:r>
          </a:p>
        </p:txBody>
      </p:sp>
    </p:spTree>
    <p:extLst>
      <p:ext uri="{BB962C8B-B14F-4D97-AF65-F5344CB8AC3E}">
        <p14:creationId xmlns:p14="http://schemas.microsoft.com/office/powerpoint/2010/main" val="10322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b="1" dirty="0" smtClean="0"/>
          </a:p>
          <a:p>
            <a:pPr marL="0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ขั้นตอนการกระทำความผิด</a:t>
            </a:r>
          </a:p>
          <a:p>
            <a:pPr marL="0" indent="0" algn="thaiDist">
              <a:buNone/>
            </a:pPr>
            <a:r>
              <a:rPr lang="th-TH" b="1" dirty="0"/>
              <a:t>	 </a:t>
            </a:r>
            <a:r>
              <a:rPr lang="th-TH" b="1" dirty="0" smtClean="0"/>
              <a:t>      ๑</a:t>
            </a:r>
            <a:r>
              <a:rPr lang="en-US" b="1" dirty="0" smtClean="0"/>
              <a:t>.</a:t>
            </a:r>
            <a:r>
              <a:rPr lang="th-TH" b="1" dirty="0" smtClean="0"/>
              <a:t>การคิดทบทวนที่จะกระทำความผิด </a:t>
            </a:r>
            <a:r>
              <a:rPr lang="en-US" sz="2000" b="1" dirty="0" smtClean="0">
                <a:solidFill>
                  <a:srgbClr val="00B0F0"/>
                </a:solidFill>
              </a:rPr>
              <a:t>(</a:t>
            </a:r>
            <a:r>
              <a:rPr lang="en-US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Conception)</a:t>
            </a:r>
            <a:endParaRPr lang="th-TH" sz="2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b="1" dirty="0"/>
              <a:t>	 </a:t>
            </a:r>
            <a:r>
              <a:rPr lang="th-TH" b="1" dirty="0" smtClean="0"/>
              <a:t>      ๒</a:t>
            </a:r>
            <a:r>
              <a:rPr lang="en-US" b="1" dirty="0" smtClean="0"/>
              <a:t>.</a:t>
            </a:r>
            <a:r>
              <a:rPr lang="th-TH" b="1" dirty="0" smtClean="0"/>
              <a:t>การตกลงใจที่จะกระทำ</a:t>
            </a:r>
            <a:r>
              <a:rPr lang="th-TH" sz="2800" b="1" dirty="0" smtClean="0"/>
              <a:t>ความผิด </a:t>
            </a:r>
            <a:r>
              <a:rPr lang="en-US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(Resolution</a:t>
            </a:r>
            <a:r>
              <a:rPr 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b="1" dirty="0"/>
              <a:t>	 </a:t>
            </a:r>
            <a:r>
              <a:rPr lang="th-TH" b="1" dirty="0" smtClean="0"/>
              <a:t>      ๓</a:t>
            </a:r>
            <a:r>
              <a:rPr lang="en-US" b="1" dirty="0" smtClean="0"/>
              <a:t>.</a:t>
            </a:r>
            <a:r>
              <a:rPr lang="th-TH" b="1" dirty="0" smtClean="0"/>
              <a:t>การตระเตรียมกระทำความผิด</a:t>
            </a:r>
            <a:r>
              <a:rPr lang="en-US" b="1" dirty="0" smtClean="0"/>
              <a:t> </a:t>
            </a:r>
            <a:r>
              <a:rPr lang="en-US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(Preparation)</a:t>
            </a:r>
            <a:endParaRPr lang="th-TH" sz="2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b="1" dirty="0" smtClean="0"/>
              <a:t>	       ๔</a:t>
            </a:r>
            <a:r>
              <a:rPr lang="en-US" b="1" dirty="0" smtClean="0"/>
              <a:t>.</a:t>
            </a:r>
            <a:r>
              <a:rPr lang="th-TH" b="1" dirty="0" smtClean="0"/>
              <a:t>การลงมือกระทำความผิด</a:t>
            </a:r>
            <a:r>
              <a:rPr lang="en-US" b="1" dirty="0" smtClean="0"/>
              <a:t> </a:t>
            </a:r>
            <a:r>
              <a:rPr lang="en-US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(Commencement)</a:t>
            </a:r>
            <a:endParaRPr lang="th-TH" sz="2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b="1" dirty="0"/>
              <a:t>	 </a:t>
            </a:r>
            <a:r>
              <a:rPr lang="th-TH" b="1" dirty="0" smtClean="0"/>
              <a:t>      ๕</a:t>
            </a:r>
            <a:r>
              <a:rPr lang="en-US" b="1" dirty="0" smtClean="0"/>
              <a:t>.</a:t>
            </a:r>
            <a:r>
              <a:rPr lang="th-TH" b="1" dirty="0" smtClean="0"/>
              <a:t>ความผิดสำเร็จ</a:t>
            </a:r>
            <a:r>
              <a:rPr lang="en-US" b="1" dirty="0" smtClean="0"/>
              <a:t> </a:t>
            </a:r>
            <a:r>
              <a:rPr lang="en-US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(Consummation)</a:t>
            </a:r>
            <a:endParaRPr lang="th-TH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4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การกระทำ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endParaRPr lang="th-TH" b="1" dirty="0" smtClean="0"/>
          </a:p>
          <a:p>
            <a:pPr marL="0" indent="0" algn="thaiDist">
              <a:buNone/>
            </a:pPr>
            <a:r>
              <a:rPr lang="th-TH" b="1" dirty="0" smtClean="0"/>
              <a:t>	</a:t>
            </a:r>
            <a:r>
              <a:rPr lang="th-TH" sz="3300" b="1" dirty="0" smtClean="0"/>
              <a:t>ผู้กระทำจะต้องรับผิดในทางอาญา ต่อเมื่อได้กระทำถึงขั้นที่กฎหมายบัญญัติไว้เป็นความผิด โดยหลักแล้ว หากเป็นการกระทำความผิดโดยเจตนา ต้องกระทำถึงขั้น 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ลงมือ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/>
              <a:t>(</a:t>
            </a:r>
            <a:r>
              <a:rPr lang="th-TH" sz="3300" b="1" dirty="0" smtClean="0"/>
              <a:t>ตาม ป</a:t>
            </a:r>
            <a:r>
              <a:rPr lang="en-US" sz="3300" b="1" dirty="0" smtClean="0"/>
              <a:t>.</a:t>
            </a:r>
            <a:r>
              <a:rPr lang="th-TH" sz="3300" b="1" dirty="0" smtClean="0"/>
              <a:t>อ</a:t>
            </a:r>
            <a:r>
              <a:rPr lang="en-US" sz="3300" b="1" dirty="0" smtClean="0"/>
              <a:t>.</a:t>
            </a:r>
            <a:r>
              <a:rPr lang="th-TH" sz="3300" b="1" dirty="0" smtClean="0"/>
              <a:t>มาตรา ๘๐</a:t>
            </a:r>
            <a:r>
              <a:rPr lang="en-US" sz="2400" b="1" dirty="0" smtClean="0"/>
              <a:t>) </a:t>
            </a:r>
            <a:r>
              <a:rPr lang="th-TH" b="1" dirty="0"/>
              <a:t>	</a:t>
            </a:r>
            <a:endParaRPr lang="th-TH" b="1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๑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การต</a:t>
            </a:r>
            <a:r>
              <a:rPr lang="th-TH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ระเตรียมการใน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ความผิดฐาน </a:t>
            </a:r>
            <a:r>
              <a:rPr lang="th-TH" sz="3000" b="1" dirty="0" smtClean="0"/>
              <a:t>เช่น ความผิดฐานวางเพลิงเผาทรัพย์ ป</a:t>
            </a:r>
            <a:r>
              <a:rPr lang="en-US" sz="3000" b="1" dirty="0" smtClean="0"/>
              <a:t>.</a:t>
            </a:r>
            <a:r>
              <a:rPr lang="th-TH" sz="3000" b="1" dirty="0" smtClean="0"/>
              <a:t>อ</a:t>
            </a:r>
            <a:r>
              <a:rPr lang="en-US" sz="3000" b="1" dirty="0" smtClean="0"/>
              <a:t>.</a:t>
            </a:r>
            <a:r>
              <a:rPr lang="th-TH" sz="3000" b="1" dirty="0"/>
              <a:t>มาตรา ๒๑๙ หรือ การตระเตรียมการเพื่อปลงพระชนม์หรือประทุษร้ายต่อพระมหากษัตริย์ การตระเตรียมการเพื่อเป็นกบฏ การตระเตรียมการเพื่อกระทำความผิดต่อความมั่นคงของรัฐ</a:t>
            </a:r>
            <a:endParaRPr lang="th-TH" sz="3000" b="1" dirty="0" smtClean="0"/>
          </a:p>
          <a:p>
            <a:pPr marL="0" indent="0" algn="thaiDist">
              <a:buNone/>
            </a:pPr>
            <a:r>
              <a:rPr lang="th-TH" sz="3000" b="1" dirty="0"/>
              <a:t>	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การเป็น</a:t>
            </a:r>
            <a:r>
              <a:rPr lang="th-TH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สมาชิกอั้งยี่หรือซ่องโจร 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ตาม ป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๒๐๙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๒๑๐</a:t>
            </a:r>
            <a:endParaRPr lang="th-TH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sz="3000" b="1" dirty="0"/>
              <a:t>	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๓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ใช้ให้กระทำความผิด 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ตาม ป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๘๔ วรรคหนึ่ง </a:t>
            </a:r>
            <a:r>
              <a:rPr lang="th-TH" sz="3000" b="1" dirty="0" smtClean="0"/>
              <a:t>กล่าวคือ </a:t>
            </a:r>
            <a:r>
              <a:rPr lang="th-TH" sz="3000" b="1" dirty="0"/>
              <a:t>แม้ว่าความผิดที่ใช้ยังมิได้กระทำลง ผู้ใช้ก็ต้องระวางโทษหนึ่งในสามของโทษที่กฎหมายกำหนดไว้สำหรับความผิดที่ใช้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06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พยามยามกระทำความผิด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endParaRPr lang="th-TH" b="1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พยายามกระทำ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ความผิด ตาม ป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๘๐ </a:t>
            </a:r>
            <a:r>
              <a:rPr lang="th-TH" b="1" dirty="0" smtClean="0"/>
              <a:t>ประกอบไปด้วยหลักเกณฑ์ดังต่อไปนี้  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๑</a:t>
            </a:r>
            <a:r>
              <a:rPr lang="en-US" b="1" dirty="0" smtClean="0"/>
              <a:t>.</a:t>
            </a:r>
            <a:r>
              <a:rPr lang="th-TH" b="1" dirty="0" smtClean="0"/>
              <a:t>ผู้กระทำ</a:t>
            </a:r>
            <a:r>
              <a:rPr lang="th-TH" b="1" dirty="0"/>
              <a:t>ต้องมีเจตนากระทำความผิด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๒</a:t>
            </a:r>
            <a:r>
              <a:rPr lang="en-US" b="1" dirty="0" smtClean="0"/>
              <a:t>.</a:t>
            </a:r>
            <a:r>
              <a:rPr lang="th-TH" b="1" dirty="0" smtClean="0"/>
              <a:t>ผู้กระทำ</a:t>
            </a:r>
            <a:r>
              <a:rPr lang="th-TH" b="1" dirty="0"/>
              <a:t>ต้องกระทำการเลยขั้นตระเตรียมการเข้าขั้นลงมือกระทำความผิด อันใกล้ชิดต่อผลสำเร็จอันพึงเห็นได้ประจักษ์แล้ว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๓</a:t>
            </a:r>
            <a:r>
              <a:rPr lang="en-US" b="1" dirty="0" smtClean="0"/>
              <a:t>.</a:t>
            </a:r>
            <a:r>
              <a:rPr lang="th-TH" b="1" dirty="0" smtClean="0"/>
              <a:t>ผู้กระทำ</a:t>
            </a:r>
            <a:r>
              <a:rPr lang="th-TH" b="1" dirty="0"/>
              <a:t>กระทำไปไม่ตลอด หรือกระทำไปตลอดแล้วแต่การกระทำนั้นไม่บรรลุผล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72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พยามกระทำความผิด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ข้อควรรู้ </a:t>
            </a:r>
            <a:r>
              <a:rPr lang="th-TH" b="1" dirty="0" smtClean="0"/>
              <a:t>ผู้พยายามกระทำความผิดต้องรับโทษโทษ</a:t>
            </a:r>
            <a:r>
              <a:rPr lang="th-TH" b="1" dirty="0"/>
              <a:t>สองในสามส่วนของความผิดนั้น เว้น</a:t>
            </a:r>
            <a:r>
              <a:rPr lang="th-TH" b="1" dirty="0" smtClean="0"/>
              <a:t>แต่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๑</a:t>
            </a:r>
            <a:r>
              <a:rPr lang="en-US" b="1" dirty="0" smtClean="0"/>
              <a:t>.</a:t>
            </a:r>
            <a:r>
              <a:rPr lang="th-TH" b="1" dirty="0" smtClean="0"/>
              <a:t>พยายาม</a:t>
            </a:r>
            <a:r>
              <a:rPr lang="th-TH" b="1" dirty="0"/>
              <a:t>กระทำความผิด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ลหุโทษ </a:t>
            </a:r>
            <a:r>
              <a:rPr lang="th-TH" b="1" dirty="0"/>
              <a:t>ตาม </a:t>
            </a:r>
            <a:r>
              <a:rPr lang="th-TH" b="1" dirty="0" smtClean="0"/>
              <a:t>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 มาตรา ๑๐๕ ผู้กระทำไม่ต้องรับโทษ </a:t>
            </a:r>
          </a:p>
          <a:p>
            <a:pPr marL="0" indent="0" algn="thaiDist">
              <a:buNone/>
            </a:pPr>
            <a:r>
              <a:rPr lang="th-TH" b="1" dirty="0" smtClean="0"/>
              <a:t>	๒</a:t>
            </a:r>
            <a:r>
              <a:rPr lang="en-US" b="1" dirty="0" smtClean="0"/>
              <a:t>.</a:t>
            </a:r>
            <a:r>
              <a:rPr lang="th-TH" b="1" dirty="0" smtClean="0"/>
              <a:t>พยายาม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ทำแท้ง</a:t>
            </a:r>
            <a:r>
              <a:rPr lang="th-TH" b="1" dirty="0" smtClean="0"/>
              <a:t>ตาม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มาตรา ๓๐๔ ผู้กระทำไม่ต้องรับโทษ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8878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พยายามกระทำความผิดที่เป็นไม่ได้อย่างแน่แท้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การพยายามกระทำความผิดที่เป็นไม่ได้อย่างแน่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แท้ ตาม ป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๘๑ </a:t>
            </a:r>
            <a:r>
              <a:rPr lang="th-TH" b="1" dirty="0" smtClean="0"/>
              <a:t>ประกอบไปด้วยหลักเกณฑ์ดังต่อไปนี้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๑.</a:t>
            </a:r>
            <a:r>
              <a:rPr lang="th-TH" b="1" dirty="0"/>
              <a:t>ผู้กระทำต้องมีเจตนากระทำความผิด</a:t>
            </a:r>
          </a:p>
          <a:p>
            <a:pPr marL="0" indent="0" algn="thaiDist">
              <a:buNone/>
            </a:pPr>
            <a:r>
              <a:rPr lang="th-TH" b="1" dirty="0"/>
              <a:t>	๒.ผู้กระทำต้องกระทำการเลยขั้นตระเตรียมการเข้าขั้นลงมือกระทำความผิด อันใกล้ชิดต่อผลสำเร็จอันพึงเห็นได้ประจักษ์แล้ว</a:t>
            </a:r>
          </a:p>
          <a:p>
            <a:pPr marL="0" indent="0" algn="thaiDist">
              <a:buNone/>
            </a:pPr>
            <a:r>
              <a:rPr lang="th-TH" b="1" dirty="0"/>
              <a:t>	๓. ผู้กระทำกระทำไปไม่ตลอด หรือกระทำไปตลอดแล้วแต่การกระทำนั้นไม่บรรลุผล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ปัจจัยที่ใช้ในการกระทำความผิด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/>
              <a:t>หรือ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วัตถุที่มุ่งหมายกระทำต่อ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th-TH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156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ข้อแตกต่างระหว่างการพยายามกระทำความผิด</a:t>
            </a:r>
            <a:b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ตาม 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อ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มาตรา ๘๐ และ 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มาตรา ๘๑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/>
              <a:t>การพยายามกระทำความผิด ตาม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มาตรา ๘๐ และ ตาม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มาตรา ๘๑ ต่างเป็นการกระทำที่ผู้กระทำมีเจตนากระทำ</a:t>
            </a:r>
            <a:r>
              <a:rPr lang="th-TH" b="1" dirty="0"/>
              <a:t>ความผิด และ</a:t>
            </a:r>
            <a:r>
              <a:rPr lang="th-TH" b="1" dirty="0" smtClean="0"/>
              <a:t>ผู้กระทำได้กระทำ</a:t>
            </a:r>
            <a:r>
              <a:rPr lang="th-TH" b="1" dirty="0"/>
              <a:t>การเลยขั้นตระเตรียมการเข้าขั้นลงมือกระทำความผิด อันใกล้ชิดต่อผลสำเร็จอันพึงเห็นได้ประจักษ์</a:t>
            </a:r>
            <a:r>
              <a:rPr lang="th-TH" b="1" dirty="0" smtClean="0"/>
              <a:t>แล้ว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เพียงแต่เหตุที่ทำให้การกระทำไม่บรรลุผลสมดังเจตนาของผู้กระทำนั้นเกิดจากเหตุที่แตกต่างกัน คือ 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๑</a:t>
            </a:r>
            <a:r>
              <a:rPr lang="en-US" b="1" dirty="0" smtClean="0"/>
              <a:t>.</a:t>
            </a:r>
            <a:r>
              <a:rPr lang="th-TH" b="1" dirty="0" smtClean="0"/>
              <a:t>หากเกิดขึ้นเพราะเหตุบังเอิญ ถือเป็นการพยามกระทำความผิด ตาม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มาตรา ๘๐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๒</a:t>
            </a:r>
            <a:r>
              <a:rPr lang="en-US" b="1" dirty="0" smtClean="0"/>
              <a:t>.</a:t>
            </a:r>
            <a:r>
              <a:rPr lang="th-TH" b="1" dirty="0" smtClean="0"/>
              <a:t>หากเกิดขึ้น</a:t>
            </a:r>
            <a:r>
              <a:rPr lang="th-TH" b="1" dirty="0"/>
              <a:t>เพราะ “ปัจจัยที่ใช้ในการกระทำความผิด” หรือ “วัตถุที่มุ่งหมายกระทำต่อ</a:t>
            </a:r>
            <a:r>
              <a:rPr lang="th-TH" b="1" dirty="0" smtClean="0"/>
              <a:t>” ถือเป็นการพยายามกระทำความผิดตาม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มาตรา ๘๑ </a:t>
            </a:r>
            <a:endParaRPr lang="th-TH" b="1" dirty="0"/>
          </a:p>
          <a:p>
            <a:pPr marL="0" indent="0" algn="thaiDist">
              <a:buNone/>
            </a:pPr>
            <a:endParaRPr lang="th-TH" dirty="0"/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670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ผู้พยามกระทำความผิดยับยั้งหรือกลับใจ</a:t>
            </a:r>
            <a:b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ตาม 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อ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มาตรา ๘๒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b="1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๑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ยับยั้ง 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th-TH" b="1" dirty="0" smtClean="0"/>
              <a:t>ผู้กระทำ</a:t>
            </a:r>
            <a:r>
              <a:rPr lang="th-TH" b="1" dirty="0"/>
              <a:t>ได้เข้าขั้นลงมือกระทำความผิดแล้ว แต่ยับยั้งเสียเอง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ไม่กระทำการให้ตลอด </a:t>
            </a:r>
            <a:r>
              <a:rPr lang="th-TH" b="1" dirty="0"/>
              <a:t>อันเป็นเหตุให้การกระทำดังกล่าวไม่บรรลุผล </a:t>
            </a:r>
          </a:p>
          <a:p>
            <a:pPr marL="0" indent="0" algn="thaiDist">
              <a:buNone/>
            </a:pPr>
            <a:r>
              <a:rPr lang="th-TH" b="1" dirty="0" smtClean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กลับใจนั้น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h-TH" b="1" dirty="0" smtClean="0"/>
              <a:t>ผู้กระทำ</a:t>
            </a:r>
            <a:r>
              <a:rPr lang="th-TH" b="1" dirty="0"/>
              <a:t>ได้กระทำเข้าขั้นลงมือกระทำความผิดแล้ว 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และได้กระทำไปโดยตลอด </a:t>
            </a:r>
            <a:r>
              <a:rPr lang="th-TH" b="1" dirty="0"/>
              <a:t>แต่กลับใจแก้ไขไม่ให้การกระทำนั้นบรรลุผล</a:t>
            </a:r>
          </a:p>
        </p:txBody>
      </p:sp>
    </p:spTree>
    <p:extLst>
      <p:ext uri="{BB962C8B-B14F-4D97-AF65-F5344CB8AC3E}">
        <p14:creationId xmlns:p14="http://schemas.microsoft.com/office/powerpoint/2010/main" val="33431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ผู้พยามกระทำความผิดยับยั้งหรือกลับใจ</a:t>
            </a:r>
            <a:b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ตาม 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ป.อ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.มาตรา ๘๒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ข้อควรรู้ </a:t>
            </a:r>
            <a:r>
              <a:rPr lang="th-TH" b="1" dirty="0" smtClean="0"/>
              <a:t>๑</a:t>
            </a:r>
            <a:r>
              <a:rPr lang="en-US" b="1" dirty="0" smtClean="0"/>
              <a:t>.</a:t>
            </a:r>
            <a:r>
              <a:rPr lang="th-TH" b="1" dirty="0" smtClean="0"/>
              <a:t>การ</a:t>
            </a:r>
            <a:r>
              <a:rPr lang="th-TH" b="1" dirty="0"/>
              <a:t>ยับยั้งหรือกลับใจนั้น 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ผู้กระทำต้องกระทำเข้า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ขั้นลงมือกระทำความผิด</a:t>
            </a:r>
            <a:r>
              <a:rPr lang="th-TH" b="1" dirty="0"/>
              <a:t> หากว่ายังมิได้กระทำเข้าขั้นลงมือกระทำความผิด ย่อมไม่จำต้องพิจารณาเรื่องการยับยั้งหรือกลับใจ เพราะว่าเมื่อยังมิได้กระถึงขั้นลงมือกระทำความผิด ย่อมไม่เป็นพยายามกระทำ</a:t>
            </a:r>
            <a:r>
              <a:rPr lang="th-TH" b="1" dirty="0" smtClean="0"/>
              <a:t>ความผิดตาม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มาตรา ๘๐</a:t>
            </a:r>
            <a:r>
              <a:rPr lang="en-US" b="1" dirty="0" smtClean="0"/>
              <a:t>,</a:t>
            </a:r>
            <a:r>
              <a:rPr lang="th-TH" b="1" dirty="0" smtClean="0"/>
              <a:t> ๘๑</a:t>
            </a:r>
          </a:p>
          <a:p>
            <a:pPr marL="0" indent="0" algn="thaiDist">
              <a:buNone/>
            </a:pPr>
            <a:r>
              <a:rPr lang="th-TH" b="1" dirty="0" smtClean="0"/>
              <a:t>		๒</a:t>
            </a:r>
            <a:r>
              <a:rPr lang="en-US" b="1" dirty="0" smtClean="0"/>
              <a:t>.</a:t>
            </a:r>
            <a:r>
              <a:rPr lang="th-TH" b="1" dirty="0" smtClean="0"/>
              <a:t>การยับยั้ง</a:t>
            </a:r>
            <a:r>
              <a:rPr lang="th-TH" b="1" dirty="0"/>
              <a:t>หรือกลับใจนั้น 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การกระทำความผิดต้องยังไม่สำเร็จ </a:t>
            </a:r>
            <a:r>
              <a:rPr lang="th-TH" b="1" dirty="0"/>
              <a:t>หากว่าการกระทำความผิดบรรลุผลตามเจตนาแล้ว ย่อมไม่อาจเป็น</a:t>
            </a:r>
            <a:r>
              <a:rPr lang="th-TH" b="1" dirty="0" smtClean="0"/>
              <a:t>การยับยั้ง</a:t>
            </a:r>
            <a:r>
              <a:rPr lang="th-TH" b="1" dirty="0"/>
              <a:t>กลับใจ</a:t>
            </a:r>
            <a:r>
              <a:rPr lang="th-TH" b="1" dirty="0" smtClean="0"/>
              <a:t>ได้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7963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ผู้กระทำ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 algn="thaiDist">
              <a:buNone/>
            </a:pPr>
            <a:r>
              <a:rPr lang="th-TH" dirty="0"/>
              <a:t>	</a:t>
            </a:r>
            <a:endParaRPr lang="th-TH" dirty="0" smtClean="0"/>
          </a:p>
          <a:p>
            <a:pPr marL="0" indent="0" algn="thaiDist">
              <a:buNone/>
            </a:pPr>
            <a:r>
              <a:rPr lang="th-TH" dirty="0" smtClean="0"/>
              <a:t>	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ผู้กระทำแบ่งออกเป็น ๓ ประเภท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dirty="0" smtClean="0"/>
              <a:t>		</a:t>
            </a:r>
            <a:r>
              <a:rPr lang="th-TH" b="1" dirty="0" smtClean="0"/>
              <a:t>๑</a:t>
            </a:r>
            <a:r>
              <a:rPr lang="en-US" b="1" dirty="0" smtClean="0"/>
              <a:t>.</a:t>
            </a:r>
            <a:r>
              <a:rPr lang="th-TH" b="1" dirty="0" smtClean="0"/>
              <a:t>ผู้กระทำ</a:t>
            </a:r>
            <a:r>
              <a:rPr lang="th-TH" b="1" dirty="0"/>
              <a:t>ความผิดเอง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	๒</a:t>
            </a:r>
            <a:r>
              <a:rPr lang="en-US" b="1" dirty="0" smtClean="0"/>
              <a:t>.</a:t>
            </a:r>
            <a:r>
              <a:rPr lang="th-TH" b="1" dirty="0" smtClean="0"/>
              <a:t>ผู้กระทำ</a:t>
            </a:r>
            <a:r>
              <a:rPr lang="th-TH" b="1" dirty="0"/>
              <a:t>ความผิดโดยอ้อม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	๓</a:t>
            </a:r>
            <a:r>
              <a:rPr lang="en-US" b="1" dirty="0" smtClean="0"/>
              <a:t>.</a:t>
            </a:r>
            <a:r>
              <a:rPr lang="th-TH" b="1" dirty="0" smtClean="0"/>
              <a:t>ผู้</a:t>
            </a:r>
            <a:r>
              <a:rPr lang="th-TH" b="1" dirty="0"/>
              <a:t>ร่วมในการกระทำความผิด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8519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อาชญากรรมศาสตร์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7460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ไดอะแกรม 8"/>
          <p:cNvGraphicFramePr/>
          <p:nvPr>
            <p:extLst>
              <p:ext uri="{D42A27DB-BD31-4B8C-83A1-F6EECF244321}">
                <p14:modId xmlns:p14="http://schemas.microsoft.com/office/powerpoint/2010/main" val="12314192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ไดอะแกรม 9"/>
          <p:cNvGraphicFramePr/>
          <p:nvPr>
            <p:extLst>
              <p:ext uri="{D42A27DB-BD31-4B8C-83A1-F6EECF244321}">
                <p14:modId xmlns:p14="http://schemas.microsoft.com/office/powerpoint/2010/main" val="344706700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338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ผู้กระทำ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๑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ผู้กระทำ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ความผิดเอง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h-TH" b="1" dirty="0" smtClean="0"/>
              <a:t>ผู้</a:t>
            </a:r>
            <a:r>
              <a:rPr lang="th-TH" b="1" dirty="0"/>
              <a:t>นั้นได้กระทำความผิดโดยตรง  </a:t>
            </a:r>
            <a:r>
              <a:rPr lang="th-TH" b="1" dirty="0" smtClean="0"/>
              <a:t>รวมถึง</a:t>
            </a:r>
            <a:r>
              <a:rPr lang="th-TH" b="1" dirty="0"/>
              <a:t>การใช้สัตว์เป็นเครื่องมือในการกระทำความผิดหรือใช้บุคคลผู้ที่ไม่มีการกระทำเป็นเครื่องมือในการกระทำ</a:t>
            </a:r>
            <a:r>
              <a:rPr lang="th-TH" b="1" dirty="0" smtClean="0"/>
              <a:t>ความผิด</a:t>
            </a:r>
            <a:endParaRPr lang="th-TH" b="1" dirty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ผู้กระทำ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ความผิดโดยอ้อม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h-TH" b="1" dirty="0" smtClean="0"/>
              <a:t>ผู้</a:t>
            </a:r>
            <a:r>
              <a:rPr lang="th-TH" b="1" dirty="0"/>
              <a:t>ที่ใช้หรือหลอกบุคคลซึ่งมีการ</a:t>
            </a:r>
            <a:r>
              <a:rPr lang="th-TH" b="1" dirty="0" smtClean="0"/>
              <a:t>กระทำให้</a:t>
            </a:r>
            <a:r>
              <a:rPr lang="th-TH" b="1" dirty="0"/>
              <a:t>กระทำความผิดโดยผู้ถูกใช้</a:t>
            </a:r>
            <a:r>
              <a:rPr lang="th-TH" b="1" dirty="0" smtClean="0"/>
              <a:t>หรือผู้ถูก</a:t>
            </a:r>
            <a:r>
              <a:rPr lang="th-TH" b="1" dirty="0"/>
              <a:t>หลอกไม่ต้องรับ</a:t>
            </a:r>
            <a:r>
              <a:rPr lang="th-TH" b="1" dirty="0" smtClean="0"/>
              <a:t>ผิดในฐานะที่ตนกระทำ</a:t>
            </a:r>
            <a:r>
              <a:rPr lang="th-TH" b="1" dirty="0"/>
              <a:t>โดย</a:t>
            </a:r>
            <a:r>
              <a:rPr lang="th-TH" b="1" dirty="0" smtClean="0"/>
              <a:t>เจตนา</a:t>
            </a:r>
            <a:endParaRPr lang="th-TH" b="1" dirty="0"/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๓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ผู้ร่วมกันกระทำความผิด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/>
              <a:t>ตัวการ ผู้ใช้ ผู้สนับสนุน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7421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ตัวการ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/>
              <a:t>	</a:t>
            </a:r>
            <a:endParaRPr lang="th-TH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ตัวการ ตาม ป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๘๓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h-TH" b="1" dirty="0" smtClean="0"/>
              <a:t>บุคคลตั้งแต่ ๒ คนขึ้นไปร่วมกันกระทำความผิด แยกพิจารณาได้ดังนี้ </a:t>
            </a:r>
            <a:endParaRPr lang="th-TH" b="1" dirty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๑</a:t>
            </a:r>
            <a:r>
              <a:rPr lang="en-US" b="1" dirty="0" smtClean="0"/>
              <a:t>.</a:t>
            </a:r>
            <a:r>
              <a:rPr lang="th-TH" b="1" dirty="0" smtClean="0"/>
              <a:t>ต้องเป็น</a:t>
            </a:r>
            <a:r>
              <a:rPr lang="th-TH" b="1" dirty="0"/>
              <a:t>การกระทำความผิดโดยเจตนา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๒</a:t>
            </a:r>
            <a:r>
              <a:rPr lang="en-US" b="1" dirty="0" smtClean="0"/>
              <a:t>.</a:t>
            </a:r>
            <a:r>
              <a:rPr lang="th-TH" b="1" dirty="0" smtClean="0"/>
              <a:t>ใน</a:t>
            </a:r>
            <a:r>
              <a:rPr lang="th-TH" b="1" dirty="0"/>
              <a:t>ระหว่างบุคคลตั้งแต่ </a:t>
            </a:r>
            <a:r>
              <a:rPr lang="th-TH" b="1" dirty="0" smtClean="0"/>
              <a:t>๒ </a:t>
            </a:r>
            <a:r>
              <a:rPr lang="th-TH" b="1" dirty="0"/>
              <a:t>คนขึ้นไป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๓</a:t>
            </a:r>
            <a:r>
              <a:rPr lang="en-US" b="1" dirty="0" smtClean="0"/>
              <a:t>.</a:t>
            </a:r>
            <a:r>
              <a:rPr lang="th-TH" b="1" dirty="0" smtClean="0"/>
              <a:t>โดย</a:t>
            </a:r>
            <a:r>
              <a:rPr lang="th-TH" b="1" dirty="0"/>
              <a:t>มีการกระทำ</a:t>
            </a:r>
            <a:r>
              <a:rPr lang="th-TH" b="1" dirty="0" smtClean="0"/>
              <a:t>ร่วมกันในขณะ</a:t>
            </a:r>
            <a:r>
              <a:rPr lang="th-TH" b="1" dirty="0"/>
              <a:t>กระทำความผิด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๔</a:t>
            </a:r>
            <a:r>
              <a:rPr lang="en-US" b="1" dirty="0" smtClean="0"/>
              <a:t>.</a:t>
            </a:r>
            <a:r>
              <a:rPr lang="th-TH" b="1" dirty="0" smtClean="0"/>
              <a:t>โดย</a:t>
            </a:r>
            <a:r>
              <a:rPr lang="th-TH" b="1" dirty="0"/>
              <a:t>มีเจตนา</a:t>
            </a:r>
            <a:r>
              <a:rPr lang="th-TH" b="1" dirty="0" smtClean="0"/>
              <a:t>ร่วมกันในขณะ</a:t>
            </a:r>
            <a:r>
              <a:rPr lang="th-TH" b="1" dirty="0"/>
              <a:t>กระทำความผิด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22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ตัวการ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ข้อควรรู้ </a:t>
            </a:r>
            <a:r>
              <a:rPr lang="th-TH" b="1" dirty="0" smtClean="0"/>
              <a:t>การร่วมกันกระทำความผิดนั้น อาจเกิดขึ้นได้ในกรณีดังต่อไปนี้ 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๑</a:t>
            </a:r>
            <a:r>
              <a:rPr lang="en-US" b="1" dirty="0" smtClean="0"/>
              <a:t>.</a:t>
            </a:r>
            <a:r>
              <a:rPr lang="th-TH" b="1" dirty="0" smtClean="0"/>
              <a:t>ร่วมกัน</a:t>
            </a:r>
            <a:r>
              <a:rPr lang="th-TH" b="1" dirty="0"/>
              <a:t>กระทำความผิดในลักษณะ</a:t>
            </a:r>
            <a:r>
              <a:rPr lang="th-TH" b="1" dirty="0" smtClean="0"/>
              <a:t>ที่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ร่วม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กระทำส่วนหนึ่งของการกระทำทั้งหมดที่รวมกันเป็นความผิด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ขึ้น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๒</a:t>
            </a:r>
            <a:r>
              <a:rPr lang="en-US" b="1" dirty="0" smtClean="0"/>
              <a:t>.</a:t>
            </a:r>
            <a:r>
              <a:rPr lang="th-TH" b="1" dirty="0" smtClean="0"/>
              <a:t>ร่วมกัน</a:t>
            </a:r>
            <a:r>
              <a:rPr lang="th-TH" b="1" dirty="0"/>
              <a:t>กระทำความผิดใน</a:t>
            </a:r>
            <a:r>
              <a:rPr lang="th-TH" b="1" dirty="0" smtClean="0"/>
              <a:t>ลักษณะที่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แบ่ง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หน้าที่กันทำ </a:t>
            </a:r>
            <a:endParaRPr lang="th-TH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๓</a:t>
            </a:r>
            <a:r>
              <a:rPr lang="en-US" b="1" dirty="0" smtClean="0"/>
              <a:t>.</a:t>
            </a:r>
            <a:r>
              <a:rPr lang="th-TH" b="1" dirty="0" smtClean="0"/>
              <a:t>ร่วมกัน</a:t>
            </a:r>
            <a:r>
              <a:rPr lang="th-TH" b="1" dirty="0"/>
              <a:t>กระทำความผิดใน</a:t>
            </a:r>
            <a:r>
              <a:rPr lang="th-TH" b="1" dirty="0" smtClean="0"/>
              <a:t>ลักษณะที่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อยู่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ในที่เกิดเหตุ พร้อมที่จะช่วยเหลือกันได้ในทัน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ทันทีและ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เมื่อเกิดเหตุแล้วก็หลบหนีไปด้วยกัน </a:t>
            </a:r>
            <a:endParaRPr lang="th-TH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๔</a:t>
            </a:r>
            <a:r>
              <a:rPr lang="en-US" b="1" dirty="0" smtClean="0"/>
              <a:t>.</a:t>
            </a:r>
            <a:r>
              <a:rPr lang="th-TH" b="1" dirty="0" smtClean="0"/>
              <a:t>ร่วมกัน</a:t>
            </a:r>
            <a:r>
              <a:rPr lang="th-TH" b="1" dirty="0"/>
              <a:t>กระทำความผิดใน</a:t>
            </a:r>
            <a:r>
              <a:rPr lang="th-TH" b="1" dirty="0" smtClean="0"/>
              <a:t>ลักษณะที่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อยู่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ร่วมกันในที่เกิดเหตุ และก่อให้ผู้อื่นกระทำความผิด </a:t>
            </a:r>
          </a:p>
        </p:txBody>
      </p:sp>
    </p:spTree>
    <p:extLst>
      <p:ext uri="{BB962C8B-B14F-4D97-AF65-F5344CB8AC3E}">
        <p14:creationId xmlns:p14="http://schemas.microsoft.com/office/powerpoint/2010/main" val="20835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ผู้ใช้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ผู้ใช้ ตาม ป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๘๔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/>
              <a:t>ผู้ที่ก่อ</a:t>
            </a:r>
            <a:r>
              <a:rPr lang="th-TH" b="1" dirty="0"/>
              <a:t>ให้ผู้อื่นกระทำความผิดไม่ว่า ด้วยการใช้ บังคับ ขู่เข็ญ หรือยุยงส่งเสริม หรือด้วยวิธีอื่นใด </a:t>
            </a:r>
            <a:r>
              <a:rPr lang="th-TH" b="1" dirty="0" smtClean="0"/>
              <a:t>แยกพิจารณาได้ดังนี้ </a:t>
            </a:r>
          </a:p>
          <a:p>
            <a:pPr marL="0" indent="0">
              <a:buNone/>
            </a:pPr>
            <a:r>
              <a:rPr lang="th-TH" b="1" dirty="0" smtClean="0"/>
              <a:t>	๑</a:t>
            </a:r>
            <a:r>
              <a:rPr lang="en-US" b="1" dirty="0" smtClean="0"/>
              <a:t>.</a:t>
            </a:r>
            <a:r>
              <a:rPr lang="th-TH" b="1" dirty="0" smtClean="0"/>
              <a:t>ต้อง</a:t>
            </a:r>
            <a:r>
              <a:rPr lang="th-TH" b="1" dirty="0"/>
              <a:t>มี</a:t>
            </a:r>
            <a:r>
              <a:rPr lang="th-TH" b="1" dirty="0" smtClean="0"/>
              <a:t>การก่อให้</a:t>
            </a:r>
            <a:r>
              <a:rPr lang="th-TH" b="1" dirty="0"/>
              <a:t>ผู้อื่นกระทำความผิด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๒</a:t>
            </a:r>
            <a:r>
              <a:rPr lang="en-US" b="1" dirty="0" smtClean="0"/>
              <a:t>.</a:t>
            </a:r>
            <a:r>
              <a:rPr lang="th-TH" b="1" dirty="0" smtClean="0"/>
              <a:t>ต้องมีเจตนาก่อ</a:t>
            </a:r>
            <a:r>
              <a:rPr lang="th-TH" b="1" dirty="0"/>
              <a:t>ให้ผู้อื่นกระทำความผิด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๓</a:t>
            </a:r>
            <a:r>
              <a:rPr lang="en-US" b="1" dirty="0" smtClean="0"/>
              <a:t>.</a:t>
            </a:r>
            <a:r>
              <a:rPr lang="th-TH" b="1" dirty="0" smtClean="0"/>
              <a:t>ต้องมีการ</a:t>
            </a:r>
            <a:r>
              <a:rPr lang="th-TH" b="1" dirty="0"/>
              <a:t>กระทำความผิดตามที่ใช้โดยเจตนา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722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ผู้ใช้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ควรรู้ </a:t>
            </a:r>
            <a:r>
              <a:rPr lang="th-TH" b="1" dirty="0"/>
              <a:t>การใช้</a:t>
            </a:r>
            <a:r>
              <a:rPr lang="th-TH" b="1" dirty="0" smtClean="0"/>
              <a:t>นั้นต่อ</a:t>
            </a:r>
            <a:r>
              <a:rPr lang="th-TH" b="1" dirty="0"/>
              <a:t>เป็นการก่อให้ผู้อื่นกระทำความผิด ดังนั้น หากว่าผู้ถูกใช้มีเจตนาที่จะกระทำความผิดเช่นว่านั้นอยู่แล้ว ก็ไม่ถือว่าเป็นการก่อให้ผู้อื่นกระทำความผิด </a:t>
            </a:r>
            <a:endParaRPr lang="th-TH" b="1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แต่หากผู้ถูกใช้ยังลังเล</a:t>
            </a:r>
            <a:r>
              <a:rPr lang="th-TH" b="1" dirty="0"/>
              <a:t>ใจที่จะกระทำความผิดอยู่ หากว่าการใช้ของผู้ใช้เป็นการทำให้ผู้นั้นหมดความลังเลใจและมีเจตนากระทำความทันที </a:t>
            </a:r>
            <a:r>
              <a:rPr lang="th-TH" b="1" dirty="0" smtClean="0"/>
              <a:t>ย่อม</a:t>
            </a:r>
            <a:r>
              <a:rPr lang="th-TH" b="1" dirty="0"/>
              <a:t>ถือว่าเป็นการก่อให้ผู้อื่นกระทำความผิดเช่นกัน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4446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ผู้สนับสนุน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ผู้สนับสนุน ตาม ป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๘๖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h-TH" sz="2800" b="1" dirty="0" smtClean="0"/>
              <a:t>ผู้</a:t>
            </a:r>
            <a:r>
              <a:rPr lang="th-TH" sz="2800" b="1" dirty="0"/>
              <a:t>ที่กระทำด้วยประการใด ๆ อันเป็นการช่วยเหลือ หรือให้ความสะดวกในการที่ผู้อื่นกระทำความผิดก่อน หรือขณะกระทำ</a:t>
            </a:r>
            <a:r>
              <a:rPr lang="th-TH" sz="2800" b="1" dirty="0" smtClean="0"/>
              <a:t>ความผิด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sz="2400" b="1" dirty="0" smtClean="0"/>
              <a:t>๑</a:t>
            </a:r>
            <a:r>
              <a:rPr lang="en-US" sz="2400" b="1" dirty="0" smtClean="0"/>
              <a:t>.</a:t>
            </a:r>
            <a:r>
              <a:rPr lang="th-TH" sz="2400" b="1" dirty="0" smtClean="0"/>
              <a:t>ต้อง</a:t>
            </a:r>
            <a:r>
              <a:rPr lang="th-TH" sz="2400" b="1" dirty="0"/>
              <a:t>มีการกระทำ</a:t>
            </a:r>
            <a:r>
              <a:rPr lang="th-TH" sz="2400" b="1" dirty="0" smtClean="0"/>
              <a:t>ความผิดเกิดขึ้น</a:t>
            </a:r>
            <a:endParaRPr lang="th-TH" sz="2400" b="1" dirty="0"/>
          </a:p>
          <a:p>
            <a:pPr marL="0" indent="0" algn="thaiDist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๒</a:t>
            </a:r>
            <a:r>
              <a:rPr lang="en-US" sz="2400" b="1" dirty="0" smtClean="0"/>
              <a:t>.</a:t>
            </a:r>
            <a:r>
              <a:rPr lang="th-TH" sz="2400" b="1" dirty="0" smtClean="0"/>
              <a:t>กระทำ</a:t>
            </a:r>
            <a:r>
              <a:rPr lang="th-TH" sz="2400" b="1" dirty="0"/>
              <a:t>การด้วยประการใด ๆ อันเป็นการช่วยเหลือ หรือให้ความสะดวก ในการที่ผู้อื่น กระทำความผิดที่ได้เกิดขึ้นนั้น</a:t>
            </a:r>
          </a:p>
          <a:p>
            <a:pPr marL="0" indent="0" algn="thaiDist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๓</a:t>
            </a:r>
            <a:r>
              <a:rPr lang="en-US" sz="2400" b="1" dirty="0" smtClean="0"/>
              <a:t>.</a:t>
            </a:r>
            <a:r>
              <a:rPr lang="th-TH" sz="2400" b="1" dirty="0" smtClean="0"/>
              <a:t>ต้องมีเจตนาช่วยเหลือ</a:t>
            </a:r>
            <a:r>
              <a:rPr lang="th-TH" sz="2400" b="1" dirty="0"/>
              <a:t>หรือให้ความสะดวกในการที่</a:t>
            </a:r>
            <a:r>
              <a:rPr lang="th-TH" sz="2400" b="1" dirty="0" smtClean="0"/>
              <a:t>ผู้อื่นกระทำ</a:t>
            </a:r>
            <a:r>
              <a:rPr lang="th-TH" sz="2400" b="1" dirty="0"/>
              <a:t>ความผิดที่ได้เกิดขึ้นนั้น</a:t>
            </a:r>
          </a:p>
          <a:p>
            <a:pPr marL="0" indent="0" algn="thaiDist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๔</a:t>
            </a:r>
            <a:r>
              <a:rPr lang="en-US" sz="2400" b="1" dirty="0" smtClean="0"/>
              <a:t>.</a:t>
            </a:r>
            <a:r>
              <a:rPr lang="th-TH" sz="2400" b="1" dirty="0" smtClean="0"/>
              <a:t>ต้องเป็นการช่วยเหลือหรือให้ความสะดวก ก่อนหรือ </a:t>
            </a:r>
            <a:r>
              <a:rPr lang="th-TH" sz="2400" b="1" dirty="0"/>
              <a:t>ขณะกระทำความผิด</a:t>
            </a:r>
          </a:p>
          <a:p>
            <a:pPr marL="0" indent="0" algn="thaiDist">
              <a:buNone/>
            </a:pPr>
            <a:r>
              <a:rPr lang="th-TH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2961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เจตนา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การกระทำโดย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เจตนา </a:t>
            </a:r>
            <a:r>
              <a:rPr lang="th-TH" dirty="0"/>
              <a:t>หมายถึง การกระทำโดยรู้สำนึกในการกระทำและในขณะเดียวกันผู้กระทำประสงค์ต่อผลหรือย่อมเล็งเห็นของการกระทำนั้น </a:t>
            </a:r>
            <a:r>
              <a:rPr lang="th-TH" dirty="0" smtClean="0"/>
              <a:t>ตาม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๕๙ วรรคสอง 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/>
              <a:t>แต่ถ้า</a:t>
            </a:r>
            <a:r>
              <a:rPr lang="th-TH" dirty="0" smtClean="0"/>
              <a:t>ผู้กระทำ</a:t>
            </a:r>
            <a:r>
              <a:rPr lang="th-TH" dirty="0"/>
              <a:t>ไม่รู้ข้อเท็จจริงอันเป็นองค์ประกอบของความผิด จะถือว่าผู้กระทำประสงค์ต่อผลหรือย่อมเล็งเห็นผลของการกระทำนั้นไม่ได้ </a:t>
            </a:r>
            <a:r>
              <a:rPr lang="th-TH" dirty="0" smtClean="0"/>
              <a:t>ตาม ป</a:t>
            </a:r>
            <a:r>
              <a:rPr lang="en-US" dirty="0" smtClean="0"/>
              <a:t>.</a:t>
            </a:r>
            <a:r>
              <a:rPr lang="th-TH" dirty="0" smtClean="0"/>
              <a:t>อ</a:t>
            </a:r>
            <a:r>
              <a:rPr lang="en-US" dirty="0" smtClean="0"/>
              <a:t>.</a:t>
            </a:r>
            <a:r>
              <a:rPr lang="th-TH" dirty="0" smtClean="0"/>
              <a:t>มาตรา </a:t>
            </a:r>
            <a:r>
              <a:rPr lang="th-TH" dirty="0"/>
              <a:t>59 </a:t>
            </a:r>
            <a:r>
              <a:rPr lang="th-TH" dirty="0" smtClean="0"/>
              <a:t>วรรคสาม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09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เจตนา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h-TH" b="1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เจตนาประเภทประสงค์ต่อผล </a:t>
            </a:r>
            <a:r>
              <a:rPr lang="th-TH" b="1" dirty="0" smtClean="0"/>
              <a:t>หมายความว่า ผู้กระทำมุ่ง</a:t>
            </a:r>
            <a:r>
              <a:rPr lang="th-TH" b="1" dirty="0"/>
              <a:t>หมายจะให้เกิดผลเช่นนั้น</a:t>
            </a:r>
            <a:r>
              <a:rPr lang="th-TH" b="1" dirty="0" smtClean="0"/>
              <a:t>ขึ้น แม้ผลที่เกิดขึ้นดังกล่าวจะ</a:t>
            </a:r>
            <a:r>
              <a:rPr lang="th-TH" b="1" dirty="0"/>
              <a:t>เกิดจากวิธีผิดแปลกไปจากความตั้งในของผู้กระทำก็ตาม </a:t>
            </a:r>
          </a:p>
          <a:p>
            <a:pPr marL="0" indent="0">
              <a:buNone/>
            </a:pPr>
            <a:endParaRPr lang="th-TH" b="1" dirty="0"/>
          </a:p>
          <a:p>
            <a:pPr marL="0" indent="0" algn="thaiDist">
              <a:buNone/>
            </a:pPr>
            <a:r>
              <a:rPr lang="th-TH" b="1" dirty="0" smtClean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เจตนาประเภทเล็งเห็น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 </a:t>
            </a:r>
            <a:r>
              <a:rPr lang="th-TH" b="1" dirty="0"/>
              <a:t>หมายความว่า </a:t>
            </a:r>
            <a:r>
              <a:rPr lang="th-TH" b="1" dirty="0" smtClean="0"/>
              <a:t>ผู้กระทำมิได้มุ่งหมายจะให้เกิดผลเช่นนั้นขึ้น แต่ผู้กระทำเล็งเห็น</a:t>
            </a:r>
            <a:r>
              <a:rPr lang="th-TH" b="1" dirty="0"/>
              <a:t>ได้ว่าผลนั้นจะเกิดขึ้นได้อย่างแน่นอนเท่าที่จิตใจของบุคคลในฐานะเช่นนั้นจะเล็งเห็นได้ </a:t>
            </a:r>
            <a:r>
              <a:rPr lang="th-TH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(ถือเอา</a:t>
            </a:r>
            <a:r>
              <a:rPr lang="th-TH" sz="2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สภาพบุคคลในสภาพเช่นเดียวกับผู้กระทำ มิใช่ถือในฐานะวิญญูชน)</a:t>
            </a:r>
          </a:p>
        </p:txBody>
      </p:sp>
    </p:spTree>
    <p:extLst>
      <p:ext uri="{BB962C8B-B14F-4D97-AF65-F5344CB8AC3E}">
        <p14:creationId xmlns:p14="http://schemas.microsoft.com/office/powerpoint/2010/main" val="2132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เจตนา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ถ้าผู้กระทำไม่รู้ข้อเท็จจริงอันเป็นองค์ประกอบของความผิด จะถือว่าผู้กระทำประสงค์ต่อผล หรือย่อมเล็งเห็นผลของการกระทำนั้นมิได้ ตาม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มาตรา ๕๙ วรรคสาม 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dirty="0" smtClean="0"/>
              <a:t>กล่าวคือ การกระทำดังกล่าวของผู้กระทำครบองค์ประกอบภายนอกของความผิดตามความเป็นจริง</a:t>
            </a:r>
            <a:r>
              <a:rPr lang="th-TH" dirty="0"/>
              <a:t> </a:t>
            </a:r>
            <a:r>
              <a:rPr lang="th-TH" dirty="0" smtClean="0"/>
              <a:t>แต่ผู้กระทำไม่รู้ว่าครบองค์ประกอบภายนอกของความผิดตามความคิดของผู้กระทำ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en-US" dirty="0" smtClean="0"/>
              <a:t>Ex </a:t>
            </a:r>
            <a:r>
              <a:rPr lang="th-TH" dirty="0" smtClean="0"/>
              <a:t>๑</a:t>
            </a:r>
            <a:r>
              <a:rPr lang="en-US" dirty="0" smtClean="0"/>
              <a:t>. </a:t>
            </a:r>
            <a:r>
              <a:rPr lang="th-TH" dirty="0" smtClean="0"/>
              <a:t>ก</a:t>
            </a:r>
            <a:r>
              <a:rPr lang="en-US" dirty="0" smtClean="0"/>
              <a:t>.</a:t>
            </a:r>
            <a:r>
              <a:rPr lang="th-TH" dirty="0" smtClean="0"/>
              <a:t> เห็น ข</a:t>
            </a:r>
            <a:r>
              <a:rPr lang="en-US" dirty="0" smtClean="0"/>
              <a:t>.</a:t>
            </a:r>
            <a:r>
              <a:rPr lang="th-TH" dirty="0" smtClean="0"/>
              <a:t> นอนอยู่ ก</a:t>
            </a:r>
            <a:r>
              <a:rPr lang="en-US" dirty="0" smtClean="0"/>
              <a:t>.</a:t>
            </a:r>
            <a:r>
              <a:rPr lang="th-TH" dirty="0" smtClean="0"/>
              <a:t> อยากให้ ข</a:t>
            </a:r>
            <a:r>
              <a:rPr lang="en-US" dirty="0" smtClean="0"/>
              <a:t>.</a:t>
            </a:r>
            <a:r>
              <a:rPr lang="th-TH" dirty="0" smtClean="0"/>
              <a:t> ตาย จึงยิง ข</a:t>
            </a:r>
            <a:r>
              <a:rPr lang="en-US" dirty="0" smtClean="0"/>
              <a:t>.</a:t>
            </a:r>
            <a:r>
              <a:rPr lang="th-TH" dirty="0" smtClean="0"/>
              <a:t> แต่ความจริง ข</a:t>
            </a:r>
            <a:r>
              <a:rPr lang="en-US" dirty="0" smtClean="0"/>
              <a:t>.</a:t>
            </a:r>
            <a:r>
              <a:rPr lang="th-TH" dirty="0" smtClean="0"/>
              <a:t> ตายตั้งแต่เมื่อวานแล้ว </a:t>
            </a:r>
          </a:p>
          <a:p>
            <a:pPr marL="0" indent="0" algn="thaiDist">
              <a:buNone/>
            </a:pPr>
            <a:r>
              <a:rPr lang="th-TH" dirty="0"/>
              <a:t>	 </a:t>
            </a:r>
            <a:r>
              <a:rPr lang="th-TH" dirty="0" smtClean="0"/>
              <a:t>     ๒</a:t>
            </a:r>
            <a:r>
              <a:rPr lang="en-US" dirty="0" smtClean="0"/>
              <a:t>.</a:t>
            </a:r>
            <a:r>
              <a:rPr lang="th-TH" dirty="0" smtClean="0"/>
              <a:t>ก</a:t>
            </a:r>
            <a:r>
              <a:rPr lang="en-US" dirty="0" smtClean="0"/>
              <a:t>.</a:t>
            </a:r>
            <a:r>
              <a:rPr lang="th-TH" dirty="0" smtClean="0"/>
              <a:t> เห็น ข</a:t>
            </a:r>
            <a:r>
              <a:rPr lang="en-US" dirty="0" smtClean="0"/>
              <a:t>.</a:t>
            </a:r>
            <a:r>
              <a:rPr lang="th-TH" dirty="0" smtClean="0"/>
              <a:t> นอนอยู่ ก</a:t>
            </a:r>
            <a:r>
              <a:rPr lang="en-US" dirty="0" smtClean="0"/>
              <a:t>.</a:t>
            </a:r>
            <a:r>
              <a:rPr lang="th-TH" dirty="0" smtClean="0"/>
              <a:t> เข้าใจว่า ข</a:t>
            </a:r>
            <a:r>
              <a:rPr lang="en-US" dirty="0" smtClean="0"/>
              <a:t>.</a:t>
            </a:r>
            <a:r>
              <a:rPr lang="th-TH" dirty="0" smtClean="0"/>
              <a:t> ตายแล้ว จึงยิง ข</a:t>
            </a:r>
            <a:r>
              <a:rPr lang="en-US" dirty="0" smtClean="0"/>
              <a:t>.</a:t>
            </a:r>
            <a:r>
              <a:rPr lang="th-TH" dirty="0" smtClean="0"/>
              <a:t> แต่ความจริง ข</a:t>
            </a:r>
            <a:r>
              <a:rPr lang="en-US" dirty="0" smtClean="0"/>
              <a:t>.</a:t>
            </a:r>
            <a:r>
              <a:rPr lang="th-TH" dirty="0" smtClean="0"/>
              <a:t> ยังไม่ตาย </a:t>
            </a:r>
          </a:p>
          <a:p>
            <a:pPr marL="0" indent="0">
              <a:buNone/>
            </a:pPr>
            <a:r>
              <a:rPr lang="th-TH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530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เจตนาโดยพลาด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เจตนา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โดย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พลาด ตาม ป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๖๐ </a:t>
            </a:r>
            <a:r>
              <a:rPr lang="en-US" b="1" dirty="0" smtClean="0"/>
              <a:t>:</a:t>
            </a:r>
            <a:r>
              <a:rPr lang="th-TH" b="1" dirty="0" smtClean="0"/>
              <a:t> เป็นเจตนา</a:t>
            </a:r>
            <a:r>
              <a:rPr lang="th-TH" b="1" dirty="0"/>
              <a:t>โดยผลของกฎหมาย </a:t>
            </a:r>
            <a:r>
              <a:rPr lang="th-TH" b="1" dirty="0" smtClean="0"/>
              <a:t>กล่าวคือ เป็นกรณีที่ผู้กระทำมีเจตนากระทำต่อบุคคลหนึ่ง แต่ผลของการกระทำเกิดเกิดแก่บุคคลอีกคนหนึ่งโดยพลาดไป กฎหมายให้ถือว่า ผู้กระทำได้กระทำโดยเจตนาแก่บุคคลซึ่งได้รับผลร้ายจากการกระทำนั้น 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แม้ว่า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ผู้กระทำจะไม่มีเจตนาประสงค์ต่อผลหรือเล็งเห็นผลต่อผู้รับผลร้ายก็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ตาม</a:t>
            </a:r>
            <a:endParaRPr lang="th-TH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3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อาชญากรรมศาสตร์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457200" lvl="1" indent="0" algn="thaiDist">
              <a:buNone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thaiDist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b="1" dirty="0" smtClean="0"/>
              <a:t>        </a:t>
            </a:r>
          </a:p>
          <a:p>
            <a:pPr marL="457200" lvl="1" indent="0" algn="thaiDist">
              <a:buNone/>
            </a:pPr>
            <a:r>
              <a:rPr lang="en-US" sz="2000" b="1" dirty="0"/>
              <a:t>	 </a:t>
            </a:r>
            <a:r>
              <a:rPr lang="en-US" sz="2000" b="1" dirty="0" smtClean="0"/>
              <a:t>         </a:t>
            </a:r>
            <a:r>
              <a:rPr lang="en-US" sz="3200" b="1" dirty="0" smtClean="0"/>
              <a:t>-</a:t>
            </a:r>
            <a:r>
              <a:rPr lang="en-US" sz="2000" b="1" dirty="0" smtClean="0"/>
              <a:t>  </a:t>
            </a:r>
            <a:r>
              <a:rPr lang="th-TH" sz="3200" b="1" dirty="0" smtClean="0"/>
              <a:t>ศึกษาสาเหตุของการเกิดอาชญากรรม</a:t>
            </a:r>
          </a:p>
          <a:p>
            <a:pPr marL="457200" lvl="1" indent="0" algn="thaiDist">
              <a:buNone/>
            </a:pPr>
            <a:r>
              <a:rPr lang="th-TH" sz="3200" b="1" dirty="0"/>
              <a:t>	</a:t>
            </a:r>
            <a:r>
              <a:rPr lang="en-US" sz="3200" b="1" dirty="0"/>
              <a:t> </a:t>
            </a:r>
            <a:r>
              <a:rPr lang="en-US" sz="3200" b="1" dirty="0" smtClean="0"/>
              <a:t>     -</a:t>
            </a:r>
            <a:r>
              <a:rPr lang="th-TH" sz="3200" b="1" dirty="0" smtClean="0"/>
              <a:t> ศึกษาการสร้างกลไกเพื่อลดอาชญากรรม</a:t>
            </a:r>
          </a:p>
          <a:p>
            <a:pPr marL="457200" lvl="1" indent="0" algn="thaiDist">
              <a:buNone/>
            </a:pPr>
            <a:r>
              <a:rPr lang="th-TH" sz="3200" b="1" dirty="0"/>
              <a:t>	</a:t>
            </a:r>
            <a:r>
              <a:rPr lang="en-US" sz="3200" b="1" dirty="0"/>
              <a:t> </a:t>
            </a:r>
            <a:r>
              <a:rPr lang="en-US" sz="3200" b="1" dirty="0" smtClean="0"/>
              <a:t>     -</a:t>
            </a:r>
            <a:r>
              <a:rPr lang="th-TH" sz="3200" b="1" dirty="0" smtClean="0"/>
              <a:t> ศึกษาการบังคับใช้กลไกต่าง ๆ เพื่อให้เกิดประสิทธิ ภาพสูงสุดในการควบคุมอาชญากรรม</a:t>
            </a:r>
          </a:p>
        </p:txBody>
      </p:sp>
    </p:spTree>
    <p:extLst>
      <p:ext uri="{BB962C8B-B14F-4D97-AF65-F5344CB8AC3E}">
        <p14:creationId xmlns:p14="http://schemas.microsoft.com/office/powerpoint/2010/main" val="21149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ประมาท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การกระทำโดยประมาท ตาม ป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๕๙ วรรคสี่ </a:t>
            </a:r>
            <a:r>
              <a:rPr lang="th-TH" b="1" dirty="0" smtClean="0"/>
              <a:t>คือ การกระทำความผิดโดยไม่เจตนา แต่กระทำโดยปราศจากความระมัดระวังซึ่งบุคคลในภาวะเช่นนั้นจักต้องมีตามวิสัยและพฤติการณ์ และผู้กระทำอาจใช้ความระมัดระวังเช่นว่านั้นได้ แต่หาได้ใช้ให้เพียงพอไม่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4446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ประมาท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1400" dirty="0" smtClean="0"/>
              <a:t>	</a:t>
            </a:r>
            <a:r>
              <a:rPr lang="th-TH" sz="2400" b="1" dirty="0" smtClean="0"/>
              <a:t>ผู้กระทำโดยประมาทจะต้องรับผิดต่อเมื่อกฎหมายบัญญัติให้ต้องรับผิดเมื่อได้กระทำโดยประมาท ตาม ป</a:t>
            </a:r>
            <a:r>
              <a:rPr lang="en-US" sz="2400" b="1" dirty="0" smtClean="0"/>
              <a:t>.</a:t>
            </a:r>
            <a:r>
              <a:rPr lang="th-TH" sz="2400" b="1" dirty="0" smtClean="0"/>
              <a:t>อ</a:t>
            </a:r>
            <a:r>
              <a:rPr lang="en-US" sz="2400" b="1" dirty="0" smtClean="0"/>
              <a:t>.</a:t>
            </a:r>
            <a:r>
              <a:rPr lang="th-TH" sz="2400" b="1" dirty="0" smtClean="0"/>
              <a:t>มาตรา ๕๙ วรรคหนึ่ง ซึ่งตาม ป</a:t>
            </a:r>
            <a:r>
              <a:rPr lang="en-US" sz="2400" b="1" dirty="0" smtClean="0"/>
              <a:t>.</a:t>
            </a:r>
            <a:r>
              <a:rPr lang="th-TH" sz="2400" b="1" dirty="0" smtClean="0"/>
              <a:t>อ</a:t>
            </a:r>
            <a:r>
              <a:rPr lang="en-US" sz="2400" b="1" dirty="0" smtClean="0"/>
              <a:t>.</a:t>
            </a:r>
            <a:r>
              <a:rPr lang="th-TH" sz="2400" b="1" dirty="0" smtClean="0"/>
              <a:t>มีบทบัญญัติให้รับผิดเมื่อกระทำโดยประมาททั้งหมด ๗ มาตรา คือ </a:t>
            </a:r>
          </a:p>
          <a:p>
            <a:pPr marL="0" indent="0" algn="thaiDist">
              <a:buNone/>
            </a:pPr>
            <a:r>
              <a:rPr lang="th-TH" sz="2400" b="1" dirty="0" smtClean="0"/>
              <a:t>         ๑</a:t>
            </a:r>
            <a:r>
              <a:rPr lang="en-US" sz="2400" b="1" dirty="0" smtClean="0"/>
              <a:t>.</a:t>
            </a:r>
            <a:r>
              <a:rPr lang="th-TH" sz="2400" b="1" dirty="0" smtClean="0"/>
              <a:t>ประมาทเป็นเหตุให้ผู้อื่นถึงแก่ความตาย ตาม ป</a:t>
            </a:r>
            <a:r>
              <a:rPr lang="en-US" sz="2400" b="1" dirty="0" smtClean="0"/>
              <a:t>.</a:t>
            </a:r>
            <a:r>
              <a:rPr lang="th-TH" sz="2400" b="1" dirty="0" smtClean="0"/>
              <a:t>อ</a:t>
            </a:r>
            <a:r>
              <a:rPr lang="en-US" sz="2400" b="1" dirty="0" smtClean="0"/>
              <a:t>.</a:t>
            </a:r>
            <a:r>
              <a:rPr lang="th-TH" sz="2400" b="1" dirty="0" smtClean="0"/>
              <a:t>มาตรา ๒๙๑</a:t>
            </a:r>
          </a:p>
          <a:p>
            <a:pPr marL="0" indent="0" algn="thaiDist">
              <a:buNone/>
            </a:pPr>
            <a:r>
              <a:rPr lang="th-TH" sz="2400" b="1" dirty="0" smtClean="0"/>
              <a:t>         ๒</a:t>
            </a:r>
            <a:r>
              <a:rPr lang="en-US" sz="2400" b="1" dirty="0" smtClean="0"/>
              <a:t>.</a:t>
            </a:r>
            <a:r>
              <a:rPr lang="th-TH" sz="2400" b="1" dirty="0" smtClean="0"/>
              <a:t>ประมาทเป็นเหตุให้ผู้อื่นได้รับอันตรายสาหัส ตาม ป</a:t>
            </a:r>
            <a:r>
              <a:rPr lang="en-US" sz="2400" b="1" dirty="0" smtClean="0"/>
              <a:t>.</a:t>
            </a:r>
            <a:r>
              <a:rPr lang="th-TH" sz="2400" b="1" dirty="0" smtClean="0"/>
              <a:t>อ</a:t>
            </a:r>
            <a:r>
              <a:rPr lang="en-US" sz="2400" b="1" dirty="0" smtClean="0"/>
              <a:t>.</a:t>
            </a:r>
            <a:r>
              <a:rPr lang="th-TH" sz="2400" b="1" dirty="0" smtClean="0"/>
              <a:t>มาตรา ๓๐๐</a:t>
            </a:r>
          </a:p>
          <a:p>
            <a:pPr marL="0" indent="0" algn="thaiDist">
              <a:buNone/>
            </a:pPr>
            <a:r>
              <a:rPr lang="th-TH" sz="2400" b="1" dirty="0" smtClean="0"/>
              <a:t>         ๓</a:t>
            </a:r>
            <a:r>
              <a:rPr lang="en-US" sz="2400" b="1" dirty="0" smtClean="0"/>
              <a:t>.</a:t>
            </a:r>
            <a:r>
              <a:rPr lang="th-TH" sz="2400" b="1" dirty="0" smtClean="0"/>
              <a:t>ประมาทเป็นเหตุให้ผู้อื่นได้รับอันตรายแก่กายหรือจิตใจ ตาม ป</a:t>
            </a:r>
            <a:r>
              <a:rPr lang="en-US" sz="2400" b="1" dirty="0" smtClean="0"/>
              <a:t>.</a:t>
            </a:r>
            <a:r>
              <a:rPr lang="th-TH" sz="2400" b="1" dirty="0" smtClean="0"/>
              <a:t>อ</a:t>
            </a:r>
            <a:r>
              <a:rPr lang="en-US" sz="2400" b="1" dirty="0" smtClean="0"/>
              <a:t>.</a:t>
            </a:r>
            <a:r>
              <a:rPr lang="th-TH" sz="2400" b="1" dirty="0" smtClean="0"/>
              <a:t>มาตรา ๓๙๐ </a:t>
            </a:r>
          </a:p>
          <a:p>
            <a:pPr marL="0" indent="0" algn="thaiDist">
              <a:buNone/>
            </a:pPr>
            <a:r>
              <a:rPr lang="th-TH" sz="2400" b="1" dirty="0" smtClean="0"/>
              <a:t>         ๔</a:t>
            </a:r>
            <a:r>
              <a:rPr lang="en-US" sz="2400" b="1" dirty="0" smtClean="0"/>
              <a:t>.</a:t>
            </a:r>
            <a:r>
              <a:rPr lang="th-TH" sz="2400" b="1" dirty="0" smtClean="0"/>
              <a:t>ทำให้ผู้ถูกคุมขังหลุดพ้นจากการคุมขังโดยประมาทตาม ป</a:t>
            </a:r>
            <a:r>
              <a:rPr lang="en-US" sz="2400" b="1" dirty="0" smtClean="0"/>
              <a:t>.</a:t>
            </a:r>
            <a:r>
              <a:rPr lang="th-TH" sz="2400" b="1" dirty="0" smtClean="0"/>
              <a:t>อ</a:t>
            </a:r>
            <a:r>
              <a:rPr lang="en-US" sz="2400" b="1" dirty="0" smtClean="0"/>
              <a:t>.</a:t>
            </a:r>
            <a:r>
              <a:rPr lang="th-TH" sz="2400" b="1" dirty="0" smtClean="0"/>
              <a:t>มาตรา ๒๐๕ </a:t>
            </a:r>
          </a:p>
          <a:p>
            <a:pPr marL="0" indent="0" algn="thaiDist">
              <a:buNone/>
            </a:pPr>
            <a:r>
              <a:rPr lang="th-TH" sz="2400" b="1" dirty="0" smtClean="0"/>
              <a:t>         ๕</a:t>
            </a:r>
            <a:r>
              <a:rPr lang="en-US" sz="2400" b="1" dirty="0" smtClean="0"/>
              <a:t>.</a:t>
            </a:r>
            <a:r>
              <a:rPr lang="th-TH" sz="2400" b="1" dirty="0" smtClean="0"/>
              <a:t>ทำให้เกิดเพลิงไหม้โดยประมาท ตาม ป</a:t>
            </a:r>
            <a:r>
              <a:rPr lang="en-US" sz="2400" b="1" dirty="0" smtClean="0"/>
              <a:t>.</a:t>
            </a:r>
            <a:r>
              <a:rPr lang="th-TH" sz="2400" b="1" dirty="0" smtClean="0"/>
              <a:t>อ</a:t>
            </a:r>
            <a:r>
              <a:rPr lang="en-US" sz="2400" b="1" dirty="0" smtClean="0"/>
              <a:t>.</a:t>
            </a:r>
            <a:r>
              <a:rPr lang="th-TH" sz="2400" b="1" dirty="0" smtClean="0"/>
              <a:t>มาตรา ๒๒๕</a:t>
            </a:r>
          </a:p>
          <a:p>
            <a:pPr marL="0" indent="0" algn="thaiDist">
              <a:buNone/>
            </a:pPr>
            <a:r>
              <a:rPr lang="th-TH" sz="2400" b="1" dirty="0" smtClean="0"/>
              <a:t>         ๖</a:t>
            </a:r>
            <a:r>
              <a:rPr lang="en-US" sz="2400" b="1" dirty="0" smtClean="0"/>
              <a:t>.</a:t>
            </a:r>
            <a:r>
              <a:rPr lang="th-TH" sz="2400" b="1" dirty="0" smtClean="0"/>
              <a:t>กระทำตามมาตรา ๒๒๖ ถึง มาตรา ๒๓๗ โดยประมาท ตาม ป</a:t>
            </a:r>
            <a:r>
              <a:rPr lang="en-US" sz="2400" b="1" dirty="0" smtClean="0"/>
              <a:t>.</a:t>
            </a:r>
            <a:r>
              <a:rPr lang="th-TH" sz="2400" b="1" dirty="0" smtClean="0"/>
              <a:t>อ</a:t>
            </a:r>
            <a:r>
              <a:rPr lang="en-US" sz="2400" b="1" dirty="0" smtClean="0"/>
              <a:t>.</a:t>
            </a:r>
            <a:r>
              <a:rPr lang="th-TH" sz="2400" b="1" dirty="0" smtClean="0"/>
              <a:t>มาตรา ๒๓๙</a:t>
            </a:r>
          </a:p>
          <a:p>
            <a:pPr marL="0" indent="0" algn="thaiDist">
              <a:buNone/>
            </a:pPr>
            <a:r>
              <a:rPr lang="th-TH" sz="2400" b="1" dirty="0" smtClean="0"/>
              <a:t>         ๗</a:t>
            </a:r>
            <a:r>
              <a:rPr lang="en-US" sz="2400" b="1" dirty="0" smtClean="0"/>
              <a:t>.</a:t>
            </a:r>
            <a:r>
              <a:rPr lang="th-TH" sz="2400" b="1" dirty="0" smtClean="0"/>
              <a:t>กระทำโดยประมาทเป็นเหตุให้ผู้อื่นถูกหน่วงเหนี่ยวกักขัง ตาม ป</a:t>
            </a:r>
            <a:r>
              <a:rPr lang="en-US" sz="2400" b="1" dirty="0" smtClean="0"/>
              <a:t>.</a:t>
            </a:r>
            <a:r>
              <a:rPr lang="th-TH" sz="2400" b="1" dirty="0" smtClean="0"/>
              <a:t>อ</a:t>
            </a:r>
            <a:r>
              <a:rPr lang="en-US" sz="2400" b="1" dirty="0" smtClean="0"/>
              <a:t>.</a:t>
            </a:r>
            <a:r>
              <a:rPr lang="th-TH" sz="2400" b="1" dirty="0" smtClean="0"/>
              <a:t>มาตรา ๓๑๑</a:t>
            </a:r>
          </a:p>
          <a:p>
            <a:pPr marL="0" indent="0" algn="thaiDist">
              <a:buNone/>
            </a:pPr>
            <a:r>
              <a:rPr lang="th-TH" sz="2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122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ความสัมพันธ์ระหว่างการกระทำกับผล 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  <a:ln w="38100">
            <a:noFill/>
          </a:ln>
        </p:spPr>
        <p:txBody>
          <a:bodyPr>
            <a:normAutofit fontScale="85000" lnSpcReduction="10000"/>
          </a:bodyPr>
          <a:lstStyle/>
          <a:p>
            <a:pPr marL="0" indent="0" algn="thaiDist">
              <a:buNone/>
            </a:pPr>
            <a:endParaRPr lang="th-TH" b="1" dirty="0" smtClean="0"/>
          </a:p>
          <a:p>
            <a:pPr marL="0" indent="0" algn="thaiDist">
              <a:buNone/>
            </a:pPr>
            <a:r>
              <a:rPr lang="th-TH" b="1" dirty="0" smtClean="0"/>
              <a:t>	๑</a:t>
            </a:r>
            <a:r>
              <a:rPr lang="en-US" b="1" dirty="0" smtClean="0"/>
              <a:t>.</a:t>
            </a:r>
            <a:r>
              <a:rPr lang="th-TH" b="1" dirty="0" smtClean="0"/>
              <a:t>ผู้กระทำจะต้องรับผิดในผลนั้นก็ต่อเมื่อผลที่เกิดขึ้นนั้นเป็น </a:t>
            </a:r>
            <a:r>
              <a:rPr lang="en-US" b="1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ผลโดยตรง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/>
              <a:t>หากผลที่เกิดขึ้นนั้นมิใช่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ผลโดยตรง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th-TH" b="1" dirty="0" smtClean="0"/>
              <a:t>จากการกระทำ ผู้กระทำก็ไม่ต้องรับผิดในผลนั้น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๒</a:t>
            </a:r>
            <a:r>
              <a:rPr lang="en-US" b="1" dirty="0" smtClean="0"/>
              <a:t>.</a:t>
            </a:r>
            <a:r>
              <a:rPr lang="th-TH" b="1" dirty="0" smtClean="0"/>
              <a:t>หากว่าผลที่เกิดขึ้นนั้นเกิดจาก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เหตุแทรกแซง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/>
              <a:t>ผู้กระทำจะต้องรับผิดในผลนั้นก็</a:t>
            </a:r>
            <a:r>
              <a:rPr lang="th-TH" b="1" dirty="0" smtClean="0"/>
              <a:t>ต่อเมื่อ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เหตุแทรกแซง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/>
              <a:t>นั้นเป็นเหตุที่วิญญูชนคาดหมาย</a:t>
            </a:r>
            <a:r>
              <a:rPr lang="th-TH" b="1" dirty="0"/>
              <a:t>ได้ 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หากเหตุ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แทรกแซงที่วิญญู</a:t>
            </a:r>
            <a:r>
              <a:rPr lang="th-TH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ชนคาดหมาย</a:t>
            </a:r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ไม่ได้ ก็ไม่ต้องรับผิดในผลนั้น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/>
              <a:t>๓</a:t>
            </a:r>
            <a:r>
              <a:rPr lang="en-US" b="1" dirty="0" smtClean="0"/>
              <a:t>.</a:t>
            </a:r>
            <a:r>
              <a:rPr lang="th-TH" b="1" dirty="0" smtClean="0"/>
              <a:t>หาก</a:t>
            </a:r>
            <a:r>
              <a:rPr lang="th-TH" b="1" dirty="0"/>
              <a:t>ผลนั้นทำให้ผู้กระทำต้องรับโทษหนักขึ้น ผู้กระทำต้องรับผิดในผล</a:t>
            </a:r>
            <a:r>
              <a:rPr lang="th-TH" b="1" dirty="0" smtClean="0"/>
              <a:t>นั้นก็ต่อเมื่อผลที่เกิดขึ้นนั้นเป็น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ผลโดยตรง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/>
              <a:t>และ</a:t>
            </a:r>
            <a:r>
              <a:rPr lang="th-TH" b="1" dirty="0" smtClean="0"/>
              <a:t>เป็น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ผลธรรมดา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dirty="0" smtClean="0"/>
              <a:t>ตาม ป</a:t>
            </a:r>
            <a:r>
              <a:rPr lang="en-US" b="1" dirty="0" smtClean="0"/>
              <a:t>.</a:t>
            </a:r>
            <a:r>
              <a:rPr lang="th-TH" b="1" dirty="0" smtClean="0"/>
              <a:t>อ</a:t>
            </a:r>
            <a:r>
              <a:rPr lang="en-US" b="1" dirty="0" smtClean="0"/>
              <a:t>.</a:t>
            </a:r>
            <a:r>
              <a:rPr lang="th-TH" b="1" dirty="0" smtClean="0"/>
              <a:t>มาตรา ๖๓ โดยผู้กระทำจะต้องรับโทษหนักขึ้นต่อเมื่อ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ผลธรรมดา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th-TH" b="1" dirty="0" smtClean="0"/>
              <a:t>นั้น วิญญูชนคาดหมายได้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906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ความสัมพันธ์ระหว่างการกระทำกับผล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๑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ผลโดยตรง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: </a:t>
            </a:r>
            <a:r>
              <a:rPr lang="th-TH" b="1" dirty="0" smtClean="0"/>
              <a:t>ถ้า</a:t>
            </a:r>
            <a:r>
              <a:rPr lang="th-TH" b="1" dirty="0"/>
              <a:t>ไม่มีการกระทำอันใด</a:t>
            </a:r>
            <a:r>
              <a:rPr lang="th-TH" b="1" dirty="0" smtClean="0"/>
              <a:t>อันหนึ่งผล</a:t>
            </a:r>
            <a:r>
              <a:rPr lang="th-TH" b="1" dirty="0"/>
              <a:t>จะไม่</a:t>
            </a:r>
            <a:r>
              <a:rPr lang="th-TH" b="1" dirty="0" smtClean="0"/>
              <a:t>เกิดถือ</a:t>
            </a:r>
            <a:r>
              <a:rPr lang="th-TH" b="1" dirty="0"/>
              <a:t>ว่าผลเกิดจากการกระทำอันนั้น แม้ว่าผลจะเกิดจากการกระทำอันอื่น ๆ ด้วยก็ตาม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h-TH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ทฤษฎีเงื่อนไข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เหตุแทรกแซง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interveving</a:t>
            </a:r>
            <a:r>
              <a:rPr lang="en-US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cause)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h-TH" b="1" dirty="0" smtClean="0"/>
              <a:t>เหตุ</a:t>
            </a:r>
            <a:r>
              <a:rPr lang="th-TH" b="1" dirty="0"/>
              <a:t>ที่เกิดขึ้นใหม่หลังจากกากระทำของผู้กระทำในตอนแรกและเป็นเหตุที่ก่อให้เกิดผลในบั้นปลาย</a:t>
            </a:r>
            <a:r>
              <a:rPr lang="th-TH" b="1" dirty="0" smtClean="0"/>
              <a:t>ขึ้น</a:t>
            </a:r>
          </a:p>
          <a:p>
            <a:pPr marL="0" indent="0" algn="thaiDist">
              <a:buNone/>
            </a:pPr>
            <a:r>
              <a:rPr lang="th-TH" b="1" dirty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๓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ผลธรรมดา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: </a:t>
            </a:r>
            <a:r>
              <a:rPr lang="th-TH" b="1" dirty="0" smtClean="0"/>
              <a:t>ผลที่ทำให้ผู้กระทำต้องรับโทษหนักขึ้น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6046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อาชญาวิทยา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th-TH" b="1" dirty="0"/>
              <a:t>	</a:t>
            </a:r>
            <a:r>
              <a:rPr lang="en-US" b="1" dirty="0" smtClean="0"/>
              <a:t>- </a:t>
            </a:r>
            <a:r>
              <a:rPr lang="th-TH" b="1" dirty="0" smtClean="0"/>
              <a:t>ศึกษาอาชญากร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</a:t>
            </a:r>
            <a:r>
              <a:rPr lang="en-US" b="1" dirty="0" smtClean="0"/>
              <a:t>- </a:t>
            </a:r>
            <a:r>
              <a:rPr lang="th-TH" b="1" dirty="0" smtClean="0"/>
              <a:t>ศึกษาสาเหตุของการกระทำความผิด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</a:t>
            </a:r>
            <a:r>
              <a:rPr lang="en-US" b="1" dirty="0" smtClean="0"/>
              <a:t>- </a:t>
            </a:r>
            <a:r>
              <a:rPr lang="th-TH" b="1" dirty="0" smtClean="0"/>
              <a:t>ศึกษาขั้นตอนการปฏิบัติต่อผู้กระทำความผิด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</a:t>
            </a:r>
            <a:r>
              <a:rPr lang="en-US" b="1" dirty="0" smtClean="0"/>
              <a:t>-</a:t>
            </a:r>
            <a:r>
              <a:rPr lang="th-TH" b="1" dirty="0" smtClean="0"/>
              <a:t> ศึกษาวิธีการลงโทษ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	</a:t>
            </a:r>
            <a:r>
              <a:rPr lang="en-US" b="1" dirty="0" smtClean="0"/>
              <a:t>-</a:t>
            </a:r>
            <a:r>
              <a:rPr lang="th-TH" b="1" dirty="0" smtClean="0"/>
              <a:t> ศึกษาวิธีการป้องกันการกระทำความผิดซ้ำ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th-TH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92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นโยบายทางอาญา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- </a:t>
            </a:r>
            <a:r>
              <a:rPr lang="th-TH" b="1" dirty="0" smtClean="0"/>
              <a:t>ศึกษามาตรการที่จะนำมาใช้ในการป้องกันกระทำความผิด</a:t>
            </a:r>
          </a:p>
          <a:p>
            <a:pPr marL="0" indent="0">
              <a:buNone/>
            </a:pPr>
            <a:r>
              <a:rPr lang="en-US" b="1" dirty="0" smtClean="0"/>
              <a:t>	- </a:t>
            </a:r>
            <a:r>
              <a:rPr lang="th-TH" b="1" dirty="0" smtClean="0"/>
              <a:t>ศึกษาการปฏิบัติต่อผู้กระทำความผิด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		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03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280</Words>
  <Application>Microsoft Office PowerPoint</Application>
  <PresentationFormat>นำเสนอทางหน้าจอ (4:3)</PresentationFormat>
  <Paragraphs>392</Paragraphs>
  <Slides>73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73</vt:i4>
      </vt:variant>
    </vt:vector>
  </HeadingPairs>
  <TitlesOfParts>
    <vt:vector size="74" baseType="lpstr">
      <vt:lpstr>ชุดรูปแบบของ Office</vt:lpstr>
      <vt:lpstr>กฎหมายอาญาภาคความผิด</vt:lpstr>
      <vt:lpstr>ความรู้เบื้องต้นเกี่ยวกับกฎหมายอาญา</vt:lpstr>
      <vt:lpstr>ทำไมต้องมีกฎหมาย?</vt:lpstr>
      <vt:lpstr>งานนำเสนอ PowerPoint</vt:lpstr>
      <vt:lpstr>งานนำเสนอ PowerPoint</vt:lpstr>
      <vt:lpstr>อาชญากรรมศาสตร์</vt:lpstr>
      <vt:lpstr>อาชญากรรมศาสตร์</vt:lpstr>
      <vt:lpstr>อาชญาวิทยา</vt:lpstr>
      <vt:lpstr>นโยบายทางอาญา</vt:lpstr>
      <vt:lpstr>กฎหมายอาญา</vt:lpstr>
      <vt:lpstr>แนวความคิดในการกำหนดความผิดอาญา</vt:lpstr>
      <vt:lpstr>   ณ ปัจจุบัน นักกฎหมายเริ่มมีแนวคิดนำหลักการพื้นฐานทางเศรษฐศาสตร์มาอธิบายกฎหมาย โดยกำหนดให้รัฐถือเป็นผู้เล่นคนหนึ่งในสังคม และหากรัฐจะกำหนดให้การกระทำหรือไม่กระทำการใดเป็นความผิดอาญา รัฐจะต้องคำนึงถึง “ผลประโยชน์ของสังคม”(social benefits) และ “ต้นทุนของสังคม” (social costs)    กล่าวคือ รัฐจะกำหนดว่าการกระทำหรือไม่กระทำการใดเป็นความผิดอาญาต่อเมื่อ การกระทำหรือไม่กระทำการนั้นสร้างต้นทุนให้มากกว่าประโยชน์ในสังคม และรัฐจะไม่กำหนดให้การกระทำหรือไม่กระทำการใดเป็นความผิดอาญาเมื่อการกระทำหรือไม่กระทำการนั้นสร้างประโยชน์ให้กับสังคมมากว่าต้นทุน</vt:lpstr>
      <vt:lpstr>ระบบกฎหมายอาญา</vt:lpstr>
      <vt:lpstr>วิวัฒนาการกฎหมายอาญาของไทย</vt:lpstr>
      <vt:lpstr>หลักการพื้นฐานทางกฎหมายอาญา</vt:lpstr>
      <vt:lpstr>หลักการพื้นฐานทางกฎหมายอาญา</vt:lpstr>
      <vt:lpstr> หลักกฎหมายอาญาไม่มีผลย้อนหลัง  </vt:lpstr>
      <vt:lpstr>หลักกฎหมายอาญาไม่มีผลย้อนหลัง</vt:lpstr>
      <vt:lpstr>หลักกฎหมายอาญาไม่มีผลย้อนหลัง</vt:lpstr>
      <vt:lpstr>งานนำเสนอ PowerPoint</vt:lpstr>
      <vt:lpstr>หลักกฎหมายอาญาไม่มีผลย้อนหลัง</vt:lpstr>
      <vt:lpstr>งานนำเสนอ PowerPoint</vt:lpstr>
      <vt:lpstr>หลักกฎหมายอาญาไม่มีผลย้อนหลัง</vt:lpstr>
      <vt:lpstr>หลักความชัดเจนแน่นอนของกฎหมายอาญา</vt:lpstr>
      <vt:lpstr>หลักความชัดเจนแน่นอนของกฎหมายอาญา</vt:lpstr>
      <vt:lpstr>หลักความชัดเจนแน่นอนของกฎหมายอาญา</vt:lpstr>
      <vt:lpstr>หลักความชัดเจนแน่นอนของกฎหมายอาญา</vt:lpstr>
      <vt:lpstr>หลักการตีความโดยเคร่งครัด</vt:lpstr>
      <vt:lpstr>ประเภทความผิดอาญา</vt:lpstr>
      <vt:lpstr>ประเภทความผิดอาญา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ประมวลกฎหมายอาญา</vt:lpstr>
      <vt:lpstr>โครงสร้างความรับผิดอาญา</vt:lpstr>
      <vt:lpstr>การกระทำครบองค์ประกอบที่ ก.ม.กำหนด</vt:lpstr>
      <vt:lpstr> การกระทำนั้นไม่มี ก.ม.ยกเว้นความผิด </vt:lpstr>
      <vt:lpstr> การกระทำนั้นไม่มี ก.ม.ยกเว้นโทษ </vt:lpstr>
      <vt:lpstr> การกระทำนั้นไม่มี ก.ม.ยกเว้นโทษ </vt:lpstr>
      <vt:lpstr>เหตุลดโทษ</vt:lpstr>
      <vt:lpstr>การกระทำ </vt:lpstr>
      <vt:lpstr>การกระทำ</vt:lpstr>
      <vt:lpstr>การกระทำ</vt:lpstr>
      <vt:lpstr>การกระทำ</vt:lpstr>
      <vt:lpstr>การกระทำ</vt:lpstr>
      <vt:lpstr>การกระทำ</vt:lpstr>
      <vt:lpstr>การกระทำ</vt:lpstr>
      <vt:lpstr>ข้อควรวิเคราะห์</vt:lpstr>
      <vt:lpstr>การกระทำ</vt:lpstr>
      <vt:lpstr>การกระทำ</vt:lpstr>
      <vt:lpstr>พยามยามกระทำความผิด</vt:lpstr>
      <vt:lpstr>พยามกระทำความผิด</vt:lpstr>
      <vt:lpstr>พยายามกระทำความผิดที่เป็นไม่ได้อย่างแน่แท้ </vt:lpstr>
      <vt:lpstr>ข้อแตกต่างระหว่างการพยายามกระทำความผิด ตาม ป.อ.มาตรา ๘๐ และ ป.อ. มาตรา ๘๑</vt:lpstr>
      <vt:lpstr>ผู้พยามกระทำความผิดยับยั้งหรือกลับใจ ตาม ป.อ.มาตรา ๘๒</vt:lpstr>
      <vt:lpstr>ผู้พยามกระทำความผิดยับยั้งหรือกลับใจ ตาม ป.อ.มาตรา ๘๒</vt:lpstr>
      <vt:lpstr>ผู้กระทำ</vt:lpstr>
      <vt:lpstr>ผู้กระทำ</vt:lpstr>
      <vt:lpstr>ตัวการ</vt:lpstr>
      <vt:lpstr>ตัวการ</vt:lpstr>
      <vt:lpstr>ผู้ใช้</vt:lpstr>
      <vt:lpstr>ผู้ใช้</vt:lpstr>
      <vt:lpstr>ผู้สนับสนุน</vt:lpstr>
      <vt:lpstr>เจตนา</vt:lpstr>
      <vt:lpstr>เจตนา</vt:lpstr>
      <vt:lpstr>เจตนา</vt:lpstr>
      <vt:lpstr>เจตนาโดยพลาด</vt:lpstr>
      <vt:lpstr>ประมาท</vt:lpstr>
      <vt:lpstr>ประมาท</vt:lpstr>
      <vt:lpstr>ความสัมพันธ์ระหว่างการกระทำกับผล </vt:lpstr>
      <vt:lpstr>ความสัมพันธ์ระหว่างการกระทำกับผล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กฎหมายอาญาภาคความผิด</dc:title>
  <dc:creator>Justice</dc:creator>
  <cp:lastModifiedBy>Justice</cp:lastModifiedBy>
  <cp:revision>78</cp:revision>
  <cp:lastPrinted>2019-07-19T05:48:42Z</cp:lastPrinted>
  <dcterms:created xsi:type="dcterms:W3CDTF">2019-07-14T04:01:50Z</dcterms:created>
  <dcterms:modified xsi:type="dcterms:W3CDTF">2019-08-05T06:56:17Z</dcterms:modified>
</cp:coreProperties>
</file>