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84" r:id="rId5"/>
    <p:sldId id="260" r:id="rId6"/>
    <p:sldId id="259" r:id="rId7"/>
    <p:sldId id="261" r:id="rId8"/>
    <p:sldId id="262" r:id="rId9"/>
    <p:sldId id="263" r:id="rId10"/>
    <p:sldId id="264" r:id="rId11"/>
    <p:sldId id="283" r:id="rId12"/>
    <p:sldId id="265" r:id="rId13"/>
    <p:sldId id="266" r:id="rId14"/>
    <p:sldId id="267" r:id="rId15"/>
    <p:sldId id="288" r:id="rId16"/>
    <p:sldId id="289" r:id="rId17"/>
    <p:sldId id="268" r:id="rId18"/>
    <p:sldId id="287" r:id="rId19"/>
    <p:sldId id="269" r:id="rId20"/>
    <p:sldId id="270" r:id="rId21"/>
    <p:sldId id="271" r:id="rId22"/>
    <p:sldId id="272" r:id="rId23"/>
    <p:sldId id="285" r:id="rId24"/>
    <p:sldId id="273" r:id="rId25"/>
    <p:sldId id="290" r:id="rId26"/>
    <p:sldId id="291" r:id="rId27"/>
    <p:sldId id="292" r:id="rId28"/>
    <p:sldId id="286" r:id="rId29"/>
    <p:sldId id="274" r:id="rId30"/>
    <p:sldId id="275" r:id="rId31"/>
    <p:sldId id="276" r:id="rId32"/>
    <p:sldId id="277" r:id="rId33"/>
    <p:sldId id="293" r:id="rId34"/>
    <p:sldId id="294" r:id="rId35"/>
    <p:sldId id="278" r:id="rId36"/>
    <p:sldId id="295" r:id="rId37"/>
    <p:sldId id="280" r:id="rId38"/>
    <p:sldId id="279" r:id="rId39"/>
    <p:sldId id="281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8D719-7A94-4576-B631-BFCFD7E376CE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38E99-1E16-445F-AC90-534FF9F23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5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ดังเห็นได้จากการที่หม่อมเจ้าปิยะภักดีนาถ ปลัดทูลฉลองกระทรวงพระคลังมหาสมบัติ ได้มีหนังสือลงวันที่ </a:t>
            </a:r>
            <a:r>
              <a:rPr lang="en-US" dirty="0" smtClean="0"/>
              <a:t>3</a:t>
            </a:r>
            <a:r>
              <a:rPr lang="th-TH" dirty="0" smtClean="0"/>
              <a:t> พฤศจิกายน พ.ศ. </a:t>
            </a:r>
            <a:r>
              <a:rPr lang="en-US" dirty="0" smtClean="0"/>
              <a:t>2446 </a:t>
            </a:r>
            <a:r>
              <a:rPr lang="th-TH" dirty="0" smtClean="0"/>
              <a:t> เพื่ออนุญาตให้กระทรวงยุติธรรมเบิกเงินจำนวน </a:t>
            </a:r>
            <a:r>
              <a:rPr lang="en-US" dirty="0" smtClean="0"/>
              <a:t>60,000 </a:t>
            </a:r>
            <a:r>
              <a:rPr lang="th-TH" dirty="0" smtClean="0"/>
              <a:t>บาท และอีก </a:t>
            </a:r>
            <a:r>
              <a:rPr lang="en-US" dirty="0" smtClean="0"/>
              <a:t>5,993.48 </a:t>
            </a:r>
            <a:r>
              <a:rPr lang="th-TH" dirty="0" smtClean="0"/>
              <a:t>บาทมาไว้ที่โรงเรียนกฎหมาย เพื่อส่งนักเรียนกฎหมายไปเรียนต่างประเทศ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38E99-1E16-445F-AC90-534FF9F237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4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5400" b="1" dirty="0" smtClean="0"/>
              <a:t>รพีพัฒนศักดิ์</a:t>
            </a:r>
            <a:r>
              <a:rPr lang="en-US" sz="5400" b="1" dirty="0" smtClean="0"/>
              <a:t>: </a:t>
            </a:r>
            <a:r>
              <a:rPr lang="th-TH" sz="5400" b="1" dirty="0" smtClean="0"/>
              <a:t>การกลายเป็นบิดาแห่งกฎหมายไทย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h-TH" sz="2400" b="1" i="1" dirty="0" smtClean="0"/>
              <a:t>กฤษณ์พชร โสมณวัตร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794216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/>
              <a:t>ภูมิหลังของกรมหลวงราชบุรีดิเรกฤทธิ์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2000" dirty="0"/>
              <a:t>กรมหลวงราชบุรีดิเรกฤทธิ์ หรือพระเจ้าลูกยาเธอ พระองค์เจ้ารพีพัฒนศักดิ์ ประสูติเมื่อวันที่ </a:t>
            </a:r>
            <a:r>
              <a:rPr lang="en-US" sz="2000" dirty="0"/>
              <a:t>21</a:t>
            </a:r>
            <a:r>
              <a:rPr lang="th-TH" sz="2000" dirty="0"/>
              <a:t> ตุลาคม พ.ศ. </a:t>
            </a:r>
            <a:r>
              <a:rPr lang="en-US" sz="2000" dirty="0"/>
              <a:t>2417 </a:t>
            </a:r>
            <a:r>
              <a:rPr lang="th-TH" sz="2000" dirty="0"/>
              <a:t> ทรงเป็นพระราชโอรสลำดับที่ </a:t>
            </a:r>
            <a:r>
              <a:rPr lang="en-US" sz="2000" dirty="0"/>
              <a:t>14 </a:t>
            </a:r>
            <a:r>
              <a:rPr lang="th-TH" sz="2000" dirty="0"/>
              <a:t>ในพระบาทสมเด็จพระจุลจอมเกล้าเจ้าอยู่หัวกับเจ้าจอมมารดาตลับ ทรงเจริญชันษาด้วยการเลี้ยงดูของพระมารดา</a:t>
            </a:r>
          </a:p>
          <a:p>
            <a:r>
              <a:rPr lang="th-TH" sz="2000" dirty="0" smtClean="0"/>
              <a:t>พระองค์</a:t>
            </a:r>
            <a:r>
              <a:rPr lang="th-TH" sz="2000" dirty="0"/>
              <a:t>มิได้ทรงมีพระนามจนเวลาล่วงไปกว่าสองปี คือ ในพ.ศ. </a:t>
            </a:r>
            <a:r>
              <a:rPr lang="en-US" sz="2000" dirty="0"/>
              <a:t>2419 </a:t>
            </a:r>
            <a:r>
              <a:rPr lang="th-TH" sz="2000" dirty="0"/>
              <a:t> พระราชบิดาจึงทรงพระกรุณาโปรดเกล้าฯ พระราชทานพระนามว่า “รพีพัฒนศักดิ์”</a:t>
            </a:r>
          </a:p>
          <a:p>
            <a:r>
              <a:rPr lang="th-TH" sz="2000" dirty="0"/>
              <a:t>ทรงได้รับการศึกษาภาษาไทยจากพระยาศรีสุนทรโวหาร และภาษาอังกฤษจากบาบู รามซามี จากนั้นได้ทรงเข้าศึกษาต่อในโรงเรียนพระตำหนักสวนกุหลาบ ใน พ.ศ. </a:t>
            </a:r>
            <a:r>
              <a:rPr lang="en-US" sz="2000" dirty="0"/>
              <a:t>2426</a:t>
            </a:r>
            <a:r>
              <a:rPr lang="th-TH" sz="2000" dirty="0"/>
              <a:t> โดยได้ทรงเรียนหนังสือกับเจ้าพระยายมราช (ปั้น สุขุม) </a:t>
            </a:r>
          </a:p>
          <a:p>
            <a:r>
              <a:rPr lang="th-TH" sz="2000" dirty="0"/>
              <a:t>หลังจากเข้ารับการศึกษาในพระตำหนักสวนกุหลาบได้ไม่นาน พระบาทสมเด็จพระจุลจอมเกล้าจึงทรงมีพระราชดำริให้พระราชโอรสในพระองค์ไปศึกษาต่อในต่างประเทศ จึงทรงนำเรือสองลำไปจำนำเพื่อเป็นทุนในการส่งราชโอรสไปศึกษาต่อเป็นเงินจำนวน </a:t>
            </a:r>
            <a:r>
              <a:rPr lang="en-US" sz="2000" dirty="0"/>
              <a:t>42,000 </a:t>
            </a:r>
            <a:r>
              <a:rPr lang="th-TH" sz="2000" dirty="0"/>
              <a:t>ปอนด์ โดยทรงกำหนดให้ผู้รับจำนำผ่อนชำระเป็นเวลาสิบปี และกำหนดให้ส่งเงินชำระค่าจำนำเรือนั้นเข้าบัญชีธนาคารสำหรับการศึกษาเป็นเงินปีละ </a:t>
            </a:r>
            <a:r>
              <a:rPr lang="en-US" sz="2000" dirty="0"/>
              <a:t>3,600 </a:t>
            </a:r>
            <a:r>
              <a:rPr lang="th-TH" sz="2000" dirty="0"/>
              <a:t>ปอนด์ ในวันที่ </a:t>
            </a:r>
            <a:r>
              <a:rPr lang="en-US" sz="2000" dirty="0"/>
              <a:t>30 </a:t>
            </a:r>
            <a:r>
              <a:rPr lang="th-TH" sz="2000" dirty="0"/>
              <a:t>มิถุนายน พ.ศ. </a:t>
            </a:r>
            <a:r>
              <a:rPr lang="en-US" sz="2000" dirty="0"/>
              <a:t>2428</a:t>
            </a:r>
            <a:endParaRPr lang="th-TH" sz="2000" dirty="0"/>
          </a:p>
          <a:p>
            <a:r>
              <a:rPr lang="th-TH" sz="2000" dirty="0"/>
              <a:t>เมื่อต้องไปศึกษาต่อแล้ว กรมหลวงราชบุรีดิเรกฤทธิ์จึงต้องทรงผนวชเป็นสามเณรตามประเพณี พร้อมกับพระราชโอรสอีกสามพระองค์ที่จะต้องไปศึกษาต่อในรอบเดียวกัน โดยทรงออกผนวชในวันที่ </a:t>
            </a:r>
            <a:r>
              <a:rPr lang="en-US" sz="2000" dirty="0"/>
              <a:t>9 </a:t>
            </a:r>
            <a:r>
              <a:rPr lang="th-TH" sz="2000" dirty="0"/>
              <a:t>พฤษภาคม พ.ศ. </a:t>
            </a:r>
            <a:r>
              <a:rPr lang="en-US" sz="2000" dirty="0"/>
              <a:t>2428</a:t>
            </a:r>
            <a:r>
              <a:rPr lang="th-TH" sz="200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876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2000" dirty="0"/>
              <a:t>กรมหลวงราชบุรีดิเรกฤทธิ์จึงต้องเสด็จไปศึกษาต่อในประเทศอังกฤษ ตั้งแต่ทรงมีพระชนมายุเพียง </a:t>
            </a:r>
            <a:r>
              <a:rPr lang="en-US" sz="2000" dirty="0"/>
              <a:t>11</a:t>
            </a:r>
            <a:r>
              <a:rPr lang="th-TH" sz="2000" dirty="0"/>
              <a:t> </a:t>
            </a:r>
            <a:r>
              <a:rPr lang="th-TH" sz="2000" dirty="0" smtClean="0"/>
              <a:t>พรรษา</a:t>
            </a:r>
          </a:p>
          <a:p>
            <a:r>
              <a:rPr lang="th-TH" sz="2000" dirty="0"/>
              <a:t>กรมหลวงราชบุรีดิเรกฤทธิ์ ได้สำเร็จการศึกษาชั้นมัธยมที่ประเทศอังกฤษ จากนั้นทรงศึกษาต่อวิชากฎหมายที่สำนักไคร์สเชิส มหาวิทยาลัยออกซฟอร์ด ตั้งแต่พระชนมายุเพียง </a:t>
            </a:r>
            <a:r>
              <a:rPr lang="en-US" sz="2000" dirty="0"/>
              <a:t>15 </a:t>
            </a:r>
            <a:r>
              <a:rPr lang="th-TH" sz="2000" dirty="0"/>
              <a:t>พรรษา และสำเร็จการศึกษาจากสถาบันดังกล่าวภายในเวลา 3 ปี ด้วยปริญญาเกียรตินิยม ในขณะที่ทรงมีพระชันษาเพียง </a:t>
            </a:r>
            <a:r>
              <a:rPr lang="en-US" sz="2000" dirty="0"/>
              <a:t>17 </a:t>
            </a:r>
            <a:r>
              <a:rPr lang="th-TH" sz="2000" dirty="0" smtClean="0"/>
              <a:t>พรรษา</a:t>
            </a:r>
            <a:endParaRPr lang="en-US" sz="2000" dirty="0" smtClean="0"/>
          </a:p>
          <a:p>
            <a:r>
              <a:rPr lang="th-TH" sz="2000" dirty="0" smtClean="0"/>
              <a:t>กรม</a:t>
            </a:r>
            <a:r>
              <a:rPr lang="th-TH" sz="2000" dirty="0"/>
              <a:t>หลวงราชบุรีดิเรกฤทธิ์ทรงศึกษาได้เพียงถึงระดับปริญญาตรีทาง</a:t>
            </a:r>
            <a:r>
              <a:rPr lang="th-TH" sz="2000" dirty="0" smtClean="0"/>
              <a:t>กฎหมายเท่านั้น </a:t>
            </a:r>
            <a:r>
              <a:rPr lang="th-TH" sz="2000" dirty="0"/>
              <a:t>มิได้ทรงศึกษาต่อในระดับเนติบัณฑิตที่อังกฤษ </a:t>
            </a:r>
            <a:r>
              <a:rPr lang="th-TH" sz="2000" dirty="0" smtClean="0"/>
              <a:t>เพราะทรัพย์</a:t>
            </a:r>
            <a:r>
              <a:rPr lang="th-TH" sz="2000" dirty="0"/>
              <a:t>ที่มีอยู่อย่าง</a:t>
            </a:r>
            <a:r>
              <a:rPr lang="th-TH" sz="2000" dirty="0" smtClean="0"/>
              <a:t>จำกัด</a:t>
            </a:r>
            <a:r>
              <a:rPr lang="th-TH" sz="2000" dirty="0"/>
              <a:t> </a:t>
            </a:r>
            <a:r>
              <a:rPr lang="th-TH" sz="2000" dirty="0" smtClean="0"/>
              <a:t>แม้ว่าทรง</a:t>
            </a:r>
            <a:r>
              <a:rPr lang="th-TH" sz="2000" dirty="0"/>
              <a:t>มีความมุ่งมั่นจะศึกษาต่อในระดับเนติบัณฑิตที่กรุง</a:t>
            </a:r>
            <a:r>
              <a:rPr lang="th-TH" sz="2000" dirty="0" smtClean="0"/>
              <a:t>ลอนดอน และ</a:t>
            </a:r>
            <a:r>
              <a:rPr lang="th-TH" sz="2000" dirty="0"/>
              <a:t>เนติบัณฑิตในประเทศ</a:t>
            </a:r>
            <a:r>
              <a:rPr lang="th-TH" sz="2000" dirty="0" smtClean="0"/>
              <a:t>เยอรมันนี</a:t>
            </a:r>
          </a:p>
          <a:p>
            <a:r>
              <a:rPr lang="th-TH" sz="2000" dirty="0"/>
              <a:t>พระบาทสมเด็จพระจุลจอมเกล้าเจ้าอยู่หัวโปรดให้พระราชโอรส โดยเฉพาะอย่างยิ่งชั้นเจ้าฟ้า สมควรศึกษาเล่าเรียนวิชาทหาร  ด้วยเหตุผลว่าวิชาทหารนั้นสามารถสร้างระเบียบวินัยได้ดีกว่าวิชาพลเรือน ซึ่งในทัศนะของพระองค์การศึกษาวิชาทางพลเรือนป็นเพียงการ</a:t>
            </a:r>
            <a:r>
              <a:rPr lang="th-TH" sz="2000" i="1" dirty="0"/>
              <a:t>ซักซ้อมฝีปากแลพนันขัดต่อ</a:t>
            </a:r>
            <a:r>
              <a:rPr lang="th-TH" sz="2000" dirty="0"/>
              <a:t> ดังข้อความว่า </a:t>
            </a:r>
            <a:r>
              <a:rPr lang="th-TH" sz="2000" i="1" dirty="0"/>
              <a:t>“แต่ความประพฤติกายอย่างดิสสปลินข้างฝ่ายทหารดีกว่าฝ่ายพลเรือนเป็นอันมาก ต้องหัดให้อยู่ในบังคับคนขึ้นไปจนถึงผู้บังคับคนต้องดริลเป็นเครืองบำรุงกำลังกาย แต่ข้างฝ่ายพลเรือนมีแต่ซักซ้อมฝีปากแลพนันขันต่อ อยู่ลำลองสบายมาก ฝ่ายการทหารมีระเบียบเรียบร้อยดีกว่า”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272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4000" b="1" i="1" dirty="0" smtClean="0"/>
              <a:t>กรมหลวงราชบุรีดิเรกฤทธิ์เป็นพระราชโอรสที่ประสบความสำเร็จในด้านการศึกษาอย่างสูง ตั้งแต่ทรงพระเยาว์ แต่ไม่ได้รับการสนับสนุนอย่างเต็มที่ และเติบโตในสภาพแวดล้อมแบบชาวยุโรป</a:t>
            </a:r>
            <a:endParaRPr lang="en-US" sz="4000" b="1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37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/>
              <a:t>การปฏิบัติหน้าที่ของกรมหลวงราชบุรีดิเรกฤทธิ์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/>
              <a:t>หลังจากกรมหลวงราชบุรีดิเรกฤทธิ์เสด็จกลับจากการศึกษาต่อที่ประเทศอังกฤษแล้ว </a:t>
            </a:r>
            <a:r>
              <a:rPr lang="th-TH" sz="2400" dirty="0" smtClean="0"/>
              <a:t>พระองค์</a:t>
            </a:r>
            <a:r>
              <a:rPr lang="th-TH" sz="2400" dirty="0"/>
              <a:t>เข้าฝึกงานที่กรมราชเลขาธิการ เพื่อเรียนรู้ขนบธรรมเนียมประเพณี การปฏิบัติตนของข้าราชการไทย และรวมถึงกฎหมายไทยด้วย จากนั้นเมื่อมีการจัดตั้งกระทรวงยุติธรรมใน พ.ศ. </a:t>
            </a:r>
            <a:r>
              <a:rPr lang="en-US" sz="2400" dirty="0"/>
              <a:t>2435</a:t>
            </a:r>
            <a:r>
              <a:rPr lang="th-TH" sz="2400" dirty="0"/>
              <a:t> กรมหลวงราชบุรีดิเรกฤทธิ์ก็ได้รับการโปรดเกล้าฯ แต่งตั้งให้เป็นเสนาบดีกระทรวงยุติธรรมคนที่ 3 ต่อจากกรมหลวงพิชิตปรีชาการใน พ.ศ. </a:t>
            </a:r>
            <a:r>
              <a:rPr lang="en-US" sz="2400" dirty="0"/>
              <a:t>2439</a:t>
            </a:r>
            <a:r>
              <a:rPr lang="th-TH" sz="2400" dirty="0"/>
              <a:t>  และได้รับพระมหากรุณาธิคุณสถาปนาเป็น “กรมหมื่นราชบุรีดิเรกฤทธิ์” ในพ.ศ. </a:t>
            </a:r>
            <a:r>
              <a:rPr lang="en-US" sz="2400" dirty="0"/>
              <a:t>2443 </a:t>
            </a:r>
            <a:endParaRPr lang="th-TH" sz="2400" i="1" dirty="0" smtClean="0"/>
          </a:p>
          <a:p>
            <a:r>
              <a:rPr lang="th-TH" sz="2400" i="1" dirty="0" smtClean="0"/>
              <a:t>ทั้งนี้ หน้าที่ที่กรมหลวงราชบุรีดิเรกฤทธิ์ให้ความสำคัญที่สุดคือ การเป็นอาจารย์สอนโรงเรียนกฎหมาย และรองลงมาคือการเป็นเสนาบดีกระทรวงยุติธรรม แต่มิได้ให้ความสำคัญกับการเป็นผู้พิพากษามากนัก</a:t>
            </a:r>
          </a:p>
          <a:p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572997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/>
              <a:t>ในฐานะที่ทรงเป็นครูสอนกฎหมาย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2000" dirty="0"/>
              <a:t>ภารกิจอันดับแรกๆ ของพระองค์คือการตั้งโรงเรียนกฎหมาย ด้วยความกังวลว่าประเทศสยามนั้นขาดแคลนผู้มีความรู้ด้าน</a:t>
            </a:r>
            <a:r>
              <a:rPr lang="th-TH" sz="2000" dirty="0" smtClean="0"/>
              <a:t>กฎหมาย</a:t>
            </a:r>
          </a:p>
          <a:p>
            <a:pPr algn="thaiDist"/>
            <a:r>
              <a:rPr lang="th-TH" sz="2000" dirty="0" smtClean="0"/>
              <a:t>กรม</a:t>
            </a:r>
            <a:r>
              <a:rPr lang="th-TH" sz="2000" dirty="0"/>
              <a:t>หลวงราชบุรีดิเรกฤทธิ์จึงแทบจะเป็นอาจารย์ผู้อบรมสั่งสอนนักกฎหมายทุกคนในประเทศสยามในช่วงเวลานั้น  บรรดาข้าราชการกระทรวง</a:t>
            </a:r>
            <a:r>
              <a:rPr lang="th-TH" sz="2000" dirty="0" smtClean="0"/>
              <a:t>ยุติธรรมล้วน</a:t>
            </a:r>
            <a:r>
              <a:rPr lang="th-TH" sz="2000" dirty="0"/>
              <a:t>แต่มีความผูกพันและความภักดีต่อพระองค์ ตั้งแต่การเป็นอาจารย์ไปจนถึงการเป็นผู้บังคับบัญชาในราชการ</a:t>
            </a:r>
            <a:r>
              <a:rPr lang="th-TH" sz="2000" dirty="0" smtClean="0"/>
              <a:t>ด้วย</a:t>
            </a:r>
          </a:p>
          <a:p>
            <a:pPr algn="thaiDist"/>
            <a:r>
              <a:rPr lang="th-TH" sz="2000" dirty="0"/>
              <a:t>ในฐานะพระอาจารย์สอนกฎหมาย กรมหลวงราชบุรีดิเรกฤทธิ์ทรงได้รับคำชื่นชมสูง เพราะทรงให้ความสำคัญกับงานสอนกฎหมายและงานดูแลนักเรียนกฎหมายอย่างมาก โดยที่พระองค์ทรงสอนกฎหมายด้วยพระองค์เองทุกวันหลังจากเสวยพระกระยาหารกลางวัน หากเปรียบเทียบกิจการในกระทรวงยุติธรรม ศาลยุติธรรม และโรงเรียนกฎหมายแล้ว กรมหลวงราชบุรีดิเรกฤทธิ์เลือกที่จะให้ความสำคัญกับโรงเรียนกฎหมายเป็นลำดับ</a:t>
            </a:r>
            <a:r>
              <a:rPr lang="th-TH" sz="2000" dirty="0" smtClean="0"/>
              <a:t>แรก</a:t>
            </a:r>
          </a:p>
          <a:p>
            <a:pPr algn="thaiDist"/>
            <a:r>
              <a:rPr lang="th-TH" sz="2000" i="1" dirty="0"/>
              <a:t>“งานในศาลฎีกานั้นนับเปนสำคัญอย่างเอกก็จริง แต่ถ้าเทียบกับการอื่นอีก ๒ เรื่องแล้ว ยังเป็นการอันไม่ด่วยพลัด... คือ เรื่องโค๊ดที่ปาดูได้ร่างมาให้ข้าพระพุทธเจ้าเหนแล้ว แลเรื่องสอนนักเรียน... ในปีน่าเกือบจะไม่มีใครเข้ารับราชการได้ โรงเรียนกฎหมายนั้นเท่ากับตายแล้ว เทียบกับเรื่องอื่นแล้ว ข้าพเจ้าเหน ด้วยเกล้าว่าเปนสำคัญกว่าอื่น...อย่างดีที่สุดที่ข้าพระพุทธเจ้าจะฉลองพระเดชพระคุณนั้น ข้าพเจ้าจะต้องควบคุมสติปัญญากำลังเข้าสอนนักเรียนในทันที อย่าให้เปนการหยุดชงักในปีน่า...”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00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/>
              <a:t>เนติบัณฑิตไทยรุ่นแรก</a:t>
            </a:r>
            <a:endParaRPr lang="en-US" sz="40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09" y="2002429"/>
            <a:ext cx="6650182" cy="45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2000" dirty="0"/>
              <a:t>กรมหลวงราชบุรีดิเรกฤทธิ์ได้ทรงกันงบประมาณเพื่อส่งนักเรียนกฎหมายไปศึกษาต่อในต่างประเทศอย่าง</a:t>
            </a:r>
            <a:r>
              <a:rPr lang="th-TH" sz="2000" dirty="0" smtClean="0"/>
              <a:t>ต่อเนื่อง</a:t>
            </a:r>
          </a:p>
          <a:p>
            <a:r>
              <a:rPr lang="th-TH" sz="2000" dirty="0"/>
              <a:t>กรวมหลวงราชบุรีดิเรกฤทธิ์ได้ชุบเลี้ยงศิษย์นักเรียนกฎหมายเป็นอย่างดีจนถึงครอบครัวและภรรยาระหว่างที่นักเรียนกฎหมายนั้นต้องไปศึกษาต่อต่างประเทศและขาดรายได้ </a:t>
            </a:r>
            <a:r>
              <a:rPr lang="th-TH" sz="2000" dirty="0" smtClean="0"/>
              <a:t>อย่าง</a:t>
            </a:r>
            <a:r>
              <a:rPr lang="th-TH" sz="2000" dirty="0"/>
              <a:t>น้อย 2 คนด้วยกันได้แก่ นายทองบุ๋น และนายไชย</a:t>
            </a:r>
            <a:r>
              <a:rPr lang="th-TH" sz="2000" dirty="0" smtClean="0"/>
              <a:t>ขรรค์</a:t>
            </a:r>
          </a:p>
          <a:p>
            <a:r>
              <a:rPr lang="th-TH" sz="2000" i="1" dirty="0"/>
              <a:t>“ความจริงนั้นแต่เดิมเมื่อมิสเตอร์อินเนสเป็นผู้แนะนำเสนาบดีกระทรวงการคลัง มิสเตอร์อินเนสอยู่ห่างจะกวดขันไม่ยอมให้ให้เงินเดือนนักเรียนทุกกระทรวง ครั้นเมื่อนายไชยขรรษ์ กับนายทองบุ๋น จะออกไปนอก ฉันต้องไปอ้อนวอนขอเงินเดือนให้เมียนายทองบุ๋นได้ เพราะเหตุว่า ฉันได้รับรองว่าเมียทองบุ๋นไม่มีทรัพย์สมบัติที่จะเลี้ยงชีพ แต่ส่วนเมียนายไชยขรรค์นั้น ฉันจะรับรองไปก็กลัวผิดแลชอบ ด้วยหมายว่า เจ้าคุณกรมท่าคงจะเลี้ยงดูอยู่ ฉันจึงได้นิ่งไว้ ครั้นฉันทราบว่าเมียนายไชยขรรค์ขัดสนเหมือนกัน ฉันจึงได้ขอเงินจากคลัง</a:t>
            </a:r>
            <a:r>
              <a:rPr lang="th-TH" sz="2000" i="1" dirty="0" smtClean="0"/>
              <a:t>”</a:t>
            </a:r>
          </a:p>
          <a:p>
            <a:r>
              <a:rPr lang="th-TH" sz="2000" dirty="0"/>
              <a:t>ความคาดหวังของกรมหลวงราชบุรีดิเรกฤทธิ์ต่อนักเรียนกฎหมายที่ทรงส่งไปศึกษาต่อต่างประเทศนั้นมีอยู่มาก อาจารย์ที่สอนกฎหมายในต่างประเทศจึงมีหน้าที่ต้องสอนและประเมินผลการเรียนรู้ รวมไปถึงมีจดหมายรับรองความรู้ความสามารถและความเหมาะสมด้านพฤติกรรมของนักเรียนกฎหมายแต่ละคนด้วย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0942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/>
              <a:t>ในฐานะที่ทรงเป็นเสนาบดีกระทรวงยุติธรรม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/>
              <a:t>ระหว่างที่ดำรงตำแหน่งเสนาบดีกระทรวงยุติธรรมก็ทรงมีแนวทางในการปฏิบัติราชการของพระองค์แตกต่างจากธรรมเนียม</a:t>
            </a:r>
            <a:r>
              <a:rPr lang="th-TH" sz="2400" dirty="0" smtClean="0"/>
              <a:t>ปฏิบัติ</a:t>
            </a:r>
          </a:p>
          <a:p>
            <a:r>
              <a:rPr lang="th-TH" sz="2400" dirty="0"/>
              <a:t>ราชการในกระทรวงยุติธรรมที่มีความยุ่งยาก ผู้พิพากษาจึงจำเป็นต้องพึ่งพามีคุณลักษณะส่วนบุคคลเป็นพิเศษ คือ ฉลาด ซื่อสัตย์ และ “ยันต่องาน</a:t>
            </a:r>
            <a:r>
              <a:rPr lang="th-TH" sz="2400" dirty="0" smtClean="0"/>
              <a:t>”</a:t>
            </a:r>
          </a:p>
          <a:p>
            <a:r>
              <a:rPr lang="th-TH" sz="2400" i="1" dirty="0"/>
              <a:t>“ผู้พิพากษานั้นได้รับเงินเดือนพอสมควร ในชั้นต้นเดือนละ ๒๔๐ บาท หรือปีละ ๑๕๐ ปอนด์ แล้วขึ้นไปจนถึงเดือนละ ๗๐๐ บาท หรือปีละ ๔๙๐ ปอนด์ ถึงอย่างนั้นก็ดี ข้าราชการฝ่ายธุรการที่ทำราชการของรัฐบาลเหมือนกันนั้น ได้รับเงินเดือนมากกว่าข้าราชการฝ่ายตุลาการ แลตำแหน่งฝ่ายธุรการนั้นก็มีเกียรติยศสูงกว่าทั้งการนั้นก็ไม่ใครจะเบื่อหน่ายด้วย เมื่อก่อนๆ ผู้พิพากษาในเมืองไทย เขาเห็นกันว่าเปนข้าราชการอันเลวซาม</a:t>
            </a:r>
            <a:r>
              <a:rPr lang="en-US" sz="2400" i="1" dirty="0"/>
              <a:t>   </a:t>
            </a:r>
            <a:r>
              <a:rPr lang="th-TH" sz="2400" i="1" dirty="0"/>
              <a:t>แลในเวลานี้ผู้พิพากษาก็ได้รู้สึกว่า การที่เขาเห็นว่าเปนน่าที่อันเลวซามนั้นค่อยคลายไปแล้ว คนดีๆ ในเมืองนี้ก็ไปอยู่เสียที่กระทรวงมหาดไทยหรือฝ่ายธุรการโดยมาก</a:t>
            </a:r>
            <a:r>
              <a:rPr lang="en-US" sz="2400" i="1" dirty="0"/>
              <a:t>"</a:t>
            </a:r>
            <a:r>
              <a:rPr lang="th-TH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302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/>
              <a:t>กรมหลวงราชบุรีดิเรกฤทธิ์ทรงเป็นเจ้านายที่เป็นทั้ง “อาจารย์” และ “หัวหน้า” ที่อุปถัมภ์ค้ำชูบรรดานักเรียน</a:t>
            </a:r>
            <a:r>
              <a:rPr lang="th-TH" sz="2400" dirty="0" smtClean="0"/>
              <a:t>กฎหมาย </a:t>
            </a:r>
            <a:r>
              <a:rPr lang="th-TH" sz="2400" dirty="0"/>
              <a:t>ประกอบกับวีรกรรมในการสอนกฎหมายก็เป็นที่ประจักษ์ในด้านความรู้ ตลอดจนมีความเอาใจใส่นักเรียนกฎหมายในหน้าที่การงาน เช่น การพาไปรู้จักเจ้านายชั้นผู้ใหญ่ และการหาคดีความให้ทำระหว่างกำลังเรียนกฎหมายเพื่อให้มีประสบการณ์ทำงานจริง ครั้นเมื่อจบการศึกษาแล้ว บางคนได้รับโอกาสอันดีในการไปศึกษาต่อยังต่างประเทศ กรมหลวงราชบุรีดิเรกฤทธิ์ก็ยังทรงเป็นเจ้ากระทรวงผู้แสวงหางบประมาณมาเป็นทุนการศึกษา ซึ่งทุนของนักเรียนกฎหมายสำหรับแต่ละคนในแต่ละปีนั้นนับว่าไม่น้อย </a:t>
            </a:r>
            <a:endParaRPr lang="th-TH" sz="2400" dirty="0" smtClean="0"/>
          </a:p>
          <a:p>
            <a:r>
              <a:rPr lang="th-TH" sz="2400" dirty="0"/>
              <a:t>สุดท้ายกรมหลวงราชบุรีดิเรกฤทธิ์ก็ได้ออกแรงตามพระอุปนิสัยในการปกป้อง “ลูกน้อง” ตุลาการของตนอยู่เสมอ  เช่น เมื่อมีความไม่สะดวกของสถานที่ทำงาน หรือภาระงานที่เพิ่มขึ้นจากการรวมเขตมณฑลในมณฑลนครศรีธรรมราชและมณฑลพายัพ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002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/>
              <a:t>ในฐานะที่ทรงเป็นตุลาการ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2400" dirty="0"/>
              <a:t>ความเชี่ยวชาญในวิชากฎหมายของกรมหลวงราชบุรีดิเรกฤทธิ์นอกเหนือจากที่เห็นได้จากพระประวัติด้านการศึกษาอันโดดเด่น พระองค์ยังทรงพระนิพนธ์ตำรากฎหมายและคำบรรยายทางกฎหมายไว้หลาย</a:t>
            </a:r>
            <a:r>
              <a:rPr lang="th-TH" sz="2400" dirty="0" smtClean="0"/>
              <a:t>เล่ม </a:t>
            </a:r>
          </a:p>
          <a:p>
            <a:r>
              <a:rPr lang="th-TH" sz="2400" dirty="0" smtClean="0"/>
              <a:t>พระองค์</a:t>
            </a:r>
            <a:r>
              <a:rPr lang="th-TH" sz="2400" dirty="0"/>
              <a:t>ได้ทรงริเริ่มธรรมเนียมการเขียนหมายเหตุท้ายคำพิพากษาฎีกาในประเทศสยาม ซึ่งนักกฎหมายรุ่นหลังที่โดดเด่นหลายคนได้เจริญรอยตามธรรมเนียมนี้ เช่น หยุด แสงอุทัย จิตติ ติงศภัทิย์ เป็น</a:t>
            </a:r>
            <a:r>
              <a:rPr lang="th-TH" sz="2400" dirty="0" smtClean="0"/>
              <a:t>ต้น</a:t>
            </a:r>
          </a:p>
          <a:p>
            <a:r>
              <a:rPr lang="th-TH" sz="2400" dirty="0"/>
              <a:t>กรมหลวงราชบุรีดิเรกฤทธิ์ ทรงมีผลงานที่สะท้อนความสนพระทัยหลายด้าน เช่น </a:t>
            </a:r>
            <a:r>
              <a:rPr lang="th-TH" sz="2400" i="1" dirty="0"/>
              <a:t>เล็คเช่อร์ กฎหมายเล่ม 1 กฎหมายประทุษร้ายส่วนแพ่ง กฎหมายสำหรับผู้พิพากษา แลทนายความ เรื่องจับจองที่ดิน ลักษณกฎหมายระหว่างประเทศโดยย่อ ว่าด้วยที่ดิน ว่าด้วยผัวเมีย โค๊ดอาญาฉบับหลวงและฉบับเทียบ </a:t>
            </a:r>
            <a:r>
              <a:rPr lang="th-TH" sz="2400" dirty="0" smtClean="0"/>
              <a:t>ฯลฯ </a:t>
            </a:r>
            <a:r>
              <a:rPr lang="th-TH" sz="2400" dirty="0"/>
              <a:t>ในหลายประเด็นยังมีทัศนะวิพากษ์ต่อข้อกฎหมายของ</a:t>
            </a:r>
            <a:r>
              <a:rPr lang="th-TH" sz="2400" dirty="0" smtClean="0"/>
              <a:t>รัฐ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758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/>
              <a:t>การรำลึกถึงพระองค์เจ้ารพีพัฒนศักดิ์ที่จัดเป็นประจำทุกปี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9" y="1983798"/>
            <a:ext cx="6910491" cy="4362248"/>
          </a:xfrm>
        </p:spPr>
      </p:pic>
    </p:spTree>
    <p:extLst>
      <p:ext uri="{BB962C8B-B14F-4D97-AF65-F5344CB8AC3E}">
        <p14:creationId xmlns:p14="http://schemas.microsoft.com/office/powerpoint/2010/main" val="228004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/>
              <a:t>ความอิหลักอิเหรื่อของอาณาบารมีภายใต้ระบอบสมบูรณาญาสิทธิราชย์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2800" dirty="0" smtClean="0"/>
              <a:t>กรมหลวงราชบุรีดิเรกฤทธิ์ เป็นเสนาบดีที่มีอาณาบารมี (</a:t>
            </a:r>
            <a:r>
              <a:rPr lang="en-US" sz="2800" dirty="0" smtClean="0"/>
              <a:t>charisma</a:t>
            </a:r>
            <a:r>
              <a:rPr lang="th-TH" sz="2800" dirty="0" smtClean="0"/>
              <a:t>) เหนือคณชนตุลาการอย่างเห็นได้ชัด เพราะความเชี่ยวชาญทางกฎหมาย สถานะความเป็นครู และบุณคุณในฐานะหัวหน้าของผู้พิพากษาทั้งปวง</a:t>
            </a:r>
          </a:p>
          <a:p>
            <a:r>
              <a:rPr lang="th-TH" sz="2800" dirty="0" smtClean="0"/>
              <a:t>บทบาทอันคลุมเครือของกรมหลวงราชบุรีดิเรกฤทธิ์ระหว่างการเป็น “ผู้บังคับบัญชาในระบบราชการ” กับ “หัวหน้าคณชน” สร้างความตึงเครียดระหว่างพระองค์กับพระมหากษัตริย์ โดยเฉพาะสมเด็จพระมงกุฏเกล้าเจ้าอยู่หัว</a:t>
            </a:r>
          </a:p>
          <a:p>
            <a:r>
              <a:rPr lang="th-TH" sz="2800" dirty="0" smtClean="0"/>
              <a:t>เนื่องจากระบอบสมบูรณาสิทธิราชย์ที่พึ่งหลุดพ้นมาจากอำนาจของขุนนางย่อมไม่วางใจ “ขุนนาง” ที่มีอาณาบารมี  เพราะเท่ากับว่าพระมหากษัติย์มิได้มีอำนาจอันสมบูรณ์</a:t>
            </a:r>
          </a:p>
          <a:p>
            <a:r>
              <a:rPr lang="th-TH" sz="2800" dirty="0" smtClean="0"/>
              <a:t>ความขัดแย้งในเรื่องแนวคิดในการปฏิรูปกฎหมาย ยิ่งสร้างความตึงเครียดให้สถิตย์อยู่ตลอด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4644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400" b="1" i="1" dirty="0" smtClean="0"/>
              <a:t>ยิ่งเมื่อประกอบกับเงื่อนไขส่วนตัวของกรมหลวงราชบุรีดิเรกฤทธิ์ ความตึงเครียดถูกเร่งเร้าให้กลายเป็นความขัดแย้งในเวลาต่อมา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4016220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/>
              <a:t>ชีวิตนอกราชการของกรมหลวงราชบุรีดิเรกฤทธิ์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2000" dirty="0" smtClean="0"/>
              <a:t>การ</a:t>
            </a:r>
            <a:r>
              <a:rPr lang="th-TH" sz="2000" dirty="0" smtClean="0"/>
              <a:t>คบค้า</a:t>
            </a:r>
            <a:r>
              <a:rPr lang="th-TH" sz="2000" dirty="0" smtClean="0"/>
              <a:t>สมาคมกับบรรดา “คนนอกคอก” </a:t>
            </a:r>
            <a:r>
              <a:rPr lang="th-TH" sz="2000" dirty="0"/>
              <a:t>เช่น พระองค์เจ้าปฤษฎางค์ หม่อมคัทริน และสามัญชนอย่างเทียน</a:t>
            </a:r>
            <a:r>
              <a:rPr lang="th-TH" sz="2000" dirty="0" smtClean="0"/>
              <a:t>วรรณ</a:t>
            </a:r>
          </a:p>
          <a:p>
            <a:r>
              <a:rPr lang="th-TH" sz="2000" dirty="0"/>
              <a:t>ธเนศ อาภรณ์สุวรรณ ก็ได้อธิบายว่ากรมพระสวัสดิ์วัดนวิศิษฎ์และกรมหลวงราชบุริดิเรกฤทธิ์ ทรงเป็นเจ้านายที่มีความเมตตาและให้ความช่วยเหลือเทียนวรรณอยู่เสมอ และเป็นเหตุให้เทียนวรรณได้เปลี่ยนแปลงความคิดของตนให้ประนีประนอมลงไปตาม</a:t>
            </a:r>
            <a:r>
              <a:rPr lang="th-TH" sz="2000" dirty="0" smtClean="0"/>
              <a:t>กาลเวลา</a:t>
            </a:r>
          </a:p>
          <a:p>
            <a:r>
              <a:rPr lang="th-TH" sz="2000" dirty="0"/>
              <a:t>กรมหลวงราชบุรีดิเรกฤทธิ์ทรงนิยมความทันสมัยและมีทัศนะที่ค่อนไปทางเสรีนิยม พระองค์จึงมิได้ทรงรู้สึกตะขิดตะขวงใจที่จะไปสมาคมกับหม่อมคัทริน ที่เคยเสกสมรสกับสมเด็จฯ เจ้าฟ้าจักรพงษ์ภูวนาถ กรมหลวงพิษณุโลกประชา</a:t>
            </a:r>
            <a:r>
              <a:rPr lang="th-TH" sz="2000" dirty="0" smtClean="0"/>
              <a:t>นาถ</a:t>
            </a:r>
          </a:p>
          <a:p>
            <a:r>
              <a:rPr lang="th-TH" sz="2000" i="1" dirty="0"/>
              <a:t>“ในวันหนึ่งในขณะออกขุนนาง ทูลหม่อมปู่ทรงพระสรวลขณะที่อยู่ต่อหน้าธารกำนัล ได้ทรงตรัสถามพ่อว่า “ยังไงเล็ก เขาว่ามีเมียแหม่มจริงไหม</a:t>
            </a:r>
            <a:r>
              <a:rPr lang="en-US" sz="2000" i="1" dirty="0"/>
              <a:t>?</a:t>
            </a:r>
            <a:r>
              <a:rPr lang="th-TH" sz="2000" i="1" dirty="0"/>
              <a:t>”</a:t>
            </a:r>
            <a:r>
              <a:rPr lang="en-US" sz="2000" i="1" dirty="0"/>
              <a:t>… </a:t>
            </a:r>
            <a:r>
              <a:rPr lang="th-TH" sz="2000" i="1" dirty="0"/>
              <a:t>ท่านพ่อได้ตอบโดยเสียงออกจะแหบๆ ว่า “อาจจะเป็นได้” ต่างตนต่างนิ่งกันหมด ทูลหม่อมปู่พระพักตร์ซีดและโดยไม่ตรัสอย่างใดอีก ได้เสด็จออกจากห้อง เป็นอันว่าเสด็จขึ้น...พ่อก็ไปเฝ้าย่า และย่าได้ทรงกริ้วกราดอย่างที่สุด ซึ่งพ่อได้ทรงนั่งฟังอย่างนิ่งๆ โดยมิได้ทูลตอบอย่างใดแม้แต่คำเดียว...ต่อจากนั้นทูลกระหม่อมปู่ยังทรงถามพ่อว่า “ถ้ามีลูกออกมาแล้ว จะให้มันเป็นอะไร</a:t>
            </a:r>
            <a:r>
              <a:rPr lang="en-US" sz="2000" i="1" dirty="0"/>
              <a:t>?</a:t>
            </a:r>
            <a:r>
              <a:rPr lang="th-TH" sz="2000" i="1" dirty="0" smtClean="0"/>
              <a:t>”</a:t>
            </a:r>
            <a:endParaRPr lang="th-TH" sz="2000" dirty="0" smtClean="0"/>
          </a:p>
        </p:txBody>
      </p:sp>
    </p:spTree>
    <p:extLst>
      <p:ext uri="{BB962C8B-B14F-4D97-AF65-F5344CB8AC3E}">
        <p14:creationId xmlns:p14="http://schemas.microsoft.com/office/powerpoint/2010/main" val="3341828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i="1" dirty="0"/>
              <a:t>“เจ้านายพระญาติของพ่อโดยมากก็ทรงทำเฉยๆ ต่อแม่ ที่ท่านพากันทรงทำเฉยๆ ก็เพราะกลัวทูลหม่อมปู่ ซึ่งก็ถูกต้องดีแล้ว แต่ข้าพเจ้ามีความยินดีที่จะสามารถบันทึกไว้ว่า มีเจ้านายองค์หนึ่งซึ่งไม่กลัวใครและอะไรเลย คือ เสด็จลุงกรมหลวงราชบุรีฯ ได้เสด็จมาหาแม่ และตรัสว่าแม่คงเหงามาก จึงทรงเอากล้องถ่ายรูปมาประทาน เพื่อที่แม่จะได้ถ่ายรูปเล่นกันเบื่อ เป็นพระเมตตาที่น่าสรรเสริญยิ่ง เพราะได้ทรงฝ่าอันตรายที่จะถูกทูลหม่อมปู่กริ้ว</a:t>
            </a:r>
            <a:r>
              <a:rPr lang="th-TH" dirty="0"/>
              <a:t> </a:t>
            </a:r>
            <a:r>
              <a:rPr lang="th-TH" i="1" dirty="0"/>
              <a:t>ข้าพเจ้ารำลึกถึงพระเมตตาของท่านด้วยความขอบพระทัยเสมอ</a:t>
            </a:r>
            <a:r>
              <a:rPr lang="th-TH" i="1" dirty="0" smtClean="0"/>
              <a:t>”</a:t>
            </a:r>
          </a:p>
          <a:p>
            <a:r>
              <a:rPr lang="th-TH" dirty="0" smtClean="0"/>
              <a:t>ยัง</a:t>
            </a:r>
            <a:r>
              <a:rPr lang="th-TH" dirty="0"/>
              <a:t>มี</a:t>
            </a:r>
            <a:r>
              <a:rPr lang="th-TH" i="1" dirty="0"/>
              <a:t>พ</a:t>
            </a:r>
            <a:r>
              <a:rPr lang="th-TH" dirty="0"/>
              <a:t>ระองค์เจ้าปฤษฎางค์อีกพระองค์หนึ่งที่กรมหลวงราชบุรีดิเรกฤทธิ์ได้ทรงสมาคมด้วย และทรงให้ความช่วยเหลือแม้ว่าพระองค์เจ้าปฤษฎางค์จะทรงไร้อนาคตในระบบราชการของระบอบสมบูรณาญาสิทธิราชย์ไปแล้วก็ตาม พระองค์เจ้าปฤษฎางค์ทรงเป็นตัวตั้งตัวตีในการ</a:t>
            </a:r>
            <a:r>
              <a:rPr lang="th-TH" i="1" dirty="0"/>
              <a:t>กราบบังคมทูลถวายความเห็นเรื่องการเปลี่ยนแปลงการปกครอง ใน ร.ศ. </a:t>
            </a:r>
            <a:r>
              <a:rPr lang="en-US" i="1" dirty="0"/>
              <a:t>103</a:t>
            </a:r>
            <a:r>
              <a:rPr lang="en-US" dirty="0"/>
              <a:t> </a:t>
            </a:r>
            <a:r>
              <a:rPr lang="th-TH" dirty="0"/>
              <a:t>ซึ่งพระบาทสมเด็จพระจุลจอมจอมเกล้าเจ้าอยู่หัวมิได้ทรงเห็นชอบที่จะให้ประเทศสยามมีรัฐธรรมนูญและ</a:t>
            </a:r>
            <a:r>
              <a:rPr lang="th-TH" dirty="0" smtClean="0"/>
              <a:t>รัฐสภา</a:t>
            </a:r>
          </a:p>
          <a:p>
            <a:r>
              <a:rPr lang="th-TH" dirty="0"/>
              <a:t>วีรกรรมอันขัดจารีตธรรมเนียมของข้าราชการและความเป็นเชื้อพระวงศ์ของกรมหลวงราชบุรีดิเรกฤทธิ์ยังปรากฏให้เห็นอยู่อย่างสม่ำเสมอ ไม่ว่าจะเป็นเรื่องการทูลโต้แย้งเรื่องความประพฤติของผู้พิพากษาตุลาการที่มีการจัดเลี้ยงบ่อยครั้งว่า </a:t>
            </a:r>
            <a:r>
              <a:rPr lang="th-TH" i="1" dirty="0"/>
              <a:t>“ขอเดชะ พระอาญามิพ้นเกล้าฯ ในเวลาที่ข้าพระพุทธเจ้าจะเลือกผู้พิพากษาก็ดี เลื่อนชั้นผู้พิพากษาก็ดี ข้าพระพุทธเจ้าถือหลักในใจอยู่เพียง ๒ ข้อคือ ต้องมีสติปัญญาเฉียบแหลมเฉลียวฉลาดอย่างหนึ่ง และต้องมีความซื่อสัตย์สุจริตอีกอย่างหนึ่ง พูดสั้นๆ ต้องฉลาดและต้องไม่โกง ถ้าโง่ก็ไม่ทันคนอื่น โจทก์จำเลยจะต้มเอาได้ ทำให้เสียความยุติธรรม แต่ถ้าฉลาดแล้วโกงก็ทำให้เสียความยุติธรรมอีกเหมือนกัน จะซ้ำร้ายไปกันใหญ่ ข้าพระพุทธเจ้ามิได้ไปสอบสวนหรือเอาใจใส่กิจธุระส่วนตัวของผู้พิพากษาแต่ละคนใครจะกินเหล้าเที่ยวเตร่อย่างไร นอกเหนือจากอำนาจเสนาบดีจะบังคับบัญชา...”</a:t>
            </a:r>
            <a:r>
              <a:rPr lang="th-TH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22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200" b="1" dirty="0" smtClean="0"/>
              <a:t>ปักษีปกรณัม</a:t>
            </a:r>
            <a:r>
              <a:rPr lang="en-US" sz="3200" b="1" dirty="0" smtClean="0"/>
              <a:t>: </a:t>
            </a:r>
            <a:r>
              <a:rPr lang="th-TH" sz="3200" b="1" dirty="0" smtClean="0"/>
              <a:t>จุดแตกหักระหว่างคณชนตุลาการกับวัฒนธรรมสมบูณาญาสิทธิราชย์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พฤติกรรมที่มิได้ทรงจำนนต่อจารีตธรรมเนียมของชนชั้นสูงไทยของกรมหลวงราชบุรีดิเรกฤทธิ์ ยังแสดงออกมาผ่านการใช้ชีวิตส่วนพระองค์และครอบครัวของพระองค์อีกด้วย </a:t>
            </a:r>
            <a:endParaRPr lang="th-TH" dirty="0" smtClean="0"/>
          </a:p>
          <a:p>
            <a:r>
              <a:rPr lang="th-TH" dirty="0"/>
              <a:t>ทรงปล่อยปละละเลยเรื่องผู้หญิงและละเลยความสัมพันธ์ในเครือญาติ จนนำมาสู่ข้อพิพาทในคดี</a:t>
            </a:r>
            <a:r>
              <a:rPr lang="th-TH" i="1" dirty="0"/>
              <a:t>พญาระกา</a:t>
            </a:r>
            <a:r>
              <a:rPr lang="th-TH" dirty="0"/>
              <a:t> </a:t>
            </a:r>
            <a:endParaRPr lang="th-TH" dirty="0" smtClean="0"/>
          </a:p>
          <a:p>
            <a:r>
              <a:rPr lang="th-TH" dirty="0" smtClean="0"/>
              <a:t>พระโอรส</a:t>
            </a:r>
            <a:r>
              <a:rPr lang="th-TH" dirty="0"/>
              <a:t>องค์ที่  6 กับหม่อมอ่อน ซึ่งเป็นภรรยาคนที่สอง  </a:t>
            </a:r>
            <a:r>
              <a:rPr lang="th-TH" dirty="0" smtClean="0"/>
              <a:t>ชื่อ หม่อม</a:t>
            </a:r>
            <a:r>
              <a:rPr lang="th-TH" dirty="0"/>
              <a:t>เจ้าอากาศดำเกิง รพีพัฒน์ มิได้ทรงได้รับความดูแลเอาใจใส่จากพระบิดา เขามักถูกทิ้งไว้ที่บ้านกับคนรับใช้ ในขณะที่พี่น้องคนอื่นได้เสด็จไปพร้อมกับพระบิดา ซึ่งอาจหมายถึงกรมหลวงราชบุรีดิเรกฤทธิ์</a:t>
            </a:r>
            <a:endParaRPr lang="th-TH" dirty="0" smtClean="0"/>
          </a:p>
          <a:p>
            <a:r>
              <a:rPr lang="th-TH" i="1" dirty="0"/>
              <a:t>“ชีวิตในครอบครัว และพระอุปนิสัยส่วนพระองค์ ซึ่งเป็นส่วนสำคัญที่ทำให้พระชะตาชีวิตของพระองค์พลิกผันในบั้นปลายพระชนม์ชีพ... แม้จะทรงตั้งพระทัยที่จะมีพระชายาพระองค์เดียวตามแบบอารยประเทศ แต่ในชีวิตจริงก็เหมือนทรงต้องแสวงหาความลงตัวของชีวิตคู่ คือการวิจารณ์คุณสมบัติของพระชายาและหม่อมแต่ละพระองค์แต่ละคน...ทรงกล่าวว่าเมียคนหนึ่งก็เป็นเฟอร์นิเจอร์ ทรงหมายถึงพระองค์เจ้าอรพัทธประไพ ซึ่งทรงเสกสมรสขณะมีชันษาเพียง ๑๕ ปี และมีพระเกียรติยศสูงส่ง แต่ไม่ทรงชำนาญทั้งการรั้วการวังการบ้านการเรือน เมียอีกคนหนึ่งก็เป็นกุ๊ก ทรงหมายถึงหม่อมอ่อน ซึ่งเคยเป็นข้าหลวงของพระองค์เจ้าอรพัทธฯ เป็นสตรีหน้าตาสะสวย เชี่ยวชาญการประกอบเครื่องเสวยคาวหวาน และคุณสมบัติสำคัญคือ ความอ่อนหวานช่างปรนนิบัติเอาอกเอาใจ ทรงมีพระโอรสธิดากับหม่อมอ่อนถึง ๑๑ องค์ หม่อมแดงมีธิดา ๑ องค์ และหม่อมคนสุดท้ายคือ ม.ร.ว. สอางค์ ปราโมช เล่ากันว่าหม่อมท่านนี้เองที่ทรงคิดว่าน่าจะมีความเป็นพระชายาที่สมบูรณ์ที่ทรงแสวงหา เพราะเป็นหญิงสาวที่ทันสมัยได้รับการศึกษาชั้นสูงสุดจากโรงเรียนราชินี”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22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/>
            <a:r>
              <a:rPr lang="th-TH" dirty="0"/>
              <a:t> ความเป็นมาของคดี “พญาระกา” เริ่มจากการที่กรมหมื่นนราธิปประพันธ์พงศ์ (พระยศในขณะนั้น) ได้ทรงแต่งบทละครเรื่อง “ปักษีปกรณัมเรื่องพญาระกา” ในเดือนพฤศจิกายน พ.ศ. </a:t>
            </a:r>
            <a:r>
              <a:rPr lang="en-US" dirty="0"/>
              <a:t>2451 </a:t>
            </a:r>
            <a:r>
              <a:rPr lang="th-TH" dirty="0"/>
              <a:t>ซึ่งเป็นเรื่องราวเกี่ยวกับสงครามระหว่างนกเค้าแมวและพญาระกา อันเนื่องมาจากการแย่งชิงไก่ญี่ปุ่น โดยไก่ญี่ปุ่นนี้ได้หนีจากพญาระกามาขอพึ่งพิงพญานกเค้าแม้ว แต่พญานกเค้าแมวกลับมีความรู้สึกพิศวาสกับนางไก่ญี่ปุ่นจึงทำการขืนใจนางไก่ญี่ปุ่น เมื่อพญาระการู้เข้าจึงยกทัพมารบกับพญานกเค้าแมว แต่ยังไม่ทันจะรบกันก็ปรากฏว่าอรุณรุ่งขึ้นเสียก่อน พญานกเค้าแมวเป็นพวกหากินตอนกลางคืนไม่อาจสู้แสงแดดได้จึงต้องหนีไปทั้งที่ยังไม่ทันรบ </a:t>
            </a:r>
            <a:endParaRPr lang="th-TH" dirty="0" smtClean="0"/>
          </a:p>
          <a:p>
            <a:pPr algn="thaiDist"/>
            <a:r>
              <a:rPr lang="th-TH" dirty="0"/>
              <a:t>บทประพันธ์ของกรมหมื่นนราธิปประพันธ์พงศ์ไปละม้ายคล้ายเรื่องที่นางสนมคนหนึ่งของกรมหมื่นนราธิปประพันธ์พงศ์ชื่อ </a:t>
            </a:r>
            <a:r>
              <a:rPr lang="th-TH" dirty="0" smtClean="0"/>
              <a:t>พัก </a:t>
            </a:r>
            <a:r>
              <a:rPr lang="th-TH" dirty="0"/>
              <a:t>หนีออกไปจากวังของกรมหมื่นนราธิปประพันธ์พงศ์ไปอยู่ที่โรงพักแห่งหนึ่ง สมเด็จฯ กรมพระยาดำรงราชานุภาพ ทรงแนะนำให้เจ้าพระยายมราชส่งตัวพักไปอยู่ที่วังของกรมหลวงราชบุรีดิเรกฤทธิ์ ซึ่งทำให้กรมหลวงราชบุรีดิเรกฤทธิ์ทรงมีความสัมพันธ์ฉันชู้สาวกับอดีตสนมของพระ</a:t>
            </a:r>
            <a:r>
              <a:rPr lang="th-TH" dirty="0" smtClean="0"/>
              <a:t>ปิตุลา</a:t>
            </a:r>
          </a:p>
          <a:p>
            <a:pPr algn="thaiDist"/>
            <a:r>
              <a:rPr lang="th-TH" dirty="0"/>
              <a:t>เมื่อกรมหลวงราชบุรีดิเรกฤทธิ์ได้ทรงอ่านบทละคร “ปักษีปกรณัม” แล้ว ในตอนแรกก็ไม่ได้ทรงมีปฏิกิริยาอย่างใดอย่างหนึ่ง จนเมื่อพระบาทสมเด็จพระจุลจอมเกล้าเจ้าอยู่หัวได้พระราชทานพระบรมราชานุญาตให้กรมหมื่นนราธิปประพันธ์พงศ์จัดแสดงละครดังกล่าว กรมหลวงราชบุรีดิเรกฤทธิ์จึงทรงเสียพระทัยอย่างมากที่พระราชบิดาทรงมีพระบรมราชานุญาตให้กรมหมื่นนราธิปประพันธ์พงศ์เขียนและแสดงละครอันหมิ่นประมาทพระองค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450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พระบาทสมเด็จพระมงกุฎเกล้าเจ้าอยู่หัวนั้นทรงพระราชดำริว่าบทละครเรื่องปักษีปกรณัมนั้นมีเนื้อหาสาระที่เป็นการหมิ่นประมาทกรมหลวงราชบุรีดิเรกฤทธิ์อย่างชัดเจน โดยเปรียบเทียบกรมหลวงราชบุรีดิเรกฤทธิ์เป็นนกเค้าแมวที่เสื่อมทรามทางศีลธรรม หลงใหลในราคะ เกลือกกลั้วกับสิ่งสกปรก และบังขับขืนใจผู้อื่น </a:t>
            </a:r>
            <a:endParaRPr lang="th-TH" dirty="0" smtClean="0"/>
          </a:p>
          <a:p>
            <a:r>
              <a:rPr lang="th-TH" i="1" dirty="0"/>
              <a:t>“ฝ่ายเจ้านกเค้ามแมวมีความรักนางไก่ญี่ปุ่นจึงเข้าหา, ในขั้นต้นนางไก่ญี่ปุ่นไม่ยินยอม และพูดว่าตนเป็นผู้มีชาติต่ำตม ทั้งได้เสียเนื้อเสียตัวเสียแล้ว. พญานกเค้าแมวว่าข้อนั้นไม่อัศจรรย์อันใด, เพราะพวกนกเค้าแมวก็ชอบกินของโสโครกอยู่แล้ว, และว่านางไก่ญี่ปุ่นนั้นที่เสียเนื้อเสียตัวไปก็เพราะถูกบังคับกดขี่, ลงปลายนางไก่ญี่ปุ่นก็ยินยอม. ตอนนี้ในบทมีกล่าวติเตียนชัดเจนมาก, ว่าพญาเค้าแมวเป็นผู้หลงละเลิงราคะจนลืมความละอายหรือสะดุ้งต่อบาป, เอาเมียอาเป็นเมียได้...</a:t>
            </a:r>
            <a:r>
              <a:rPr lang="th-TH" i="1" dirty="0" smtClean="0"/>
              <a:t>”</a:t>
            </a:r>
          </a:p>
          <a:p>
            <a:r>
              <a:rPr lang="th-TH" dirty="0"/>
              <a:t>ส่วนพระบาทสมเด็จพระมงกุฎเกล้าเจ้าอยู่หัวก็ทรงอ้างว่าพระบาทสมเด็จพระจุลจอมเกล้าเจ้าอยู่หัวทรงปักใจเชื่อและมีพระราชดำรัสว่ากรมหลวงราชบุรีดิเรกฤทธิ์มีชื่อเสียเรื่อง</a:t>
            </a:r>
            <a:r>
              <a:rPr lang="th-TH" dirty="0" smtClean="0"/>
              <a:t>ผู้หญิง</a:t>
            </a:r>
          </a:p>
          <a:p>
            <a:r>
              <a:rPr lang="th-TH" i="1" dirty="0"/>
              <a:t>“เมื่อได้อ่านหนังสือนั้นๆ จบแล้ว, พระเจ้าอยู่หัวจึ่งมีพระราชดำรัสว่า ในเรื่องที่เกิดขึ้นนี้ ผู้ผิดที่ ๑ คือกรมหลวงดำรง. ซึ่งเป็นผู้คิดและแนะนำให้นางพักไปอยู่ที่วังกรมราชบุรี, ผู้ผิดที่ ๒ คือ พระองค์เอง, เพราะเจ้าพระยายมราชได้กราบบังคมทูลไปให้ทรงทราบแล้วว่าจะจัดกันอย่างไร, และได้ทรงรู้สึกตะขิดตะขวงอยู่แล้ว เพราะกรมราชบุรีเปนผู้ที่เคยมีมลทินอยู่ในเรื่องผู้หญิงแต่ก็หาได้ทรงทักท้วงไปไม่”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39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กรมหลวงราชบุรีดิเรกฤทธิ์จะทรงออกจากราชการและเสด็จหนีไปต่างจังหวัดโดยที่ยังไม่ได้รับพระราชทานพระบรมราชานุญาตแล้ว ปัญหาใหญ่อีกประการหนึ่งที่เกิดตามมา ก็คือ  การที่ข้าราชการกระทรวงยุติธรรมพากันกราบบังคมทูลลาออกจากราชการจำนวนถึง </a:t>
            </a:r>
            <a:r>
              <a:rPr lang="en-US" dirty="0"/>
              <a:t>26 </a:t>
            </a:r>
            <a:r>
              <a:rPr lang="th-TH" dirty="0"/>
              <a:t>คน </a:t>
            </a:r>
            <a:endParaRPr lang="th-TH" dirty="0" smtClean="0"/>
          </a:p>
          <a:p>
            <a:r>
              <a:rPr lang="en-US" i="1" dirty="0"/>
              <a:t>"</a:t>
            </a:r>
            <a:r>
              <a:rPr lang="th-TH" i="1" dirty="0"/>
              <a:t>ด้วยการที่พวกข้าพระพุทธเจ้าทั้งหลายรับราชการฉลองพระเดชพระคุณอยู่ทุกวันนี้ ถือเอาพระมหากรุณาบารมีในใต้ฝ่าลอองธุลีพระบาทเป็นยิ่งใหญ่ ประกอบด้วยได้พึ่งพระปัญญาบารมีในพระเจ้าลูกยาเธอกรมหมื่นราชบุรีดิเรกฤทธิ์ซึ่งทรงเปนเสนาบดีคุ้มครองสั่งสอนอยู่เป็นนิตย์ จึงได้รับราชการได้คล่องสดวกมา บัดนี้มีเหตุร้ายขึ้นแก่กระทรวงยุติธรรมจนถึงเสนาบดีได้ถวายบังคมลาออกจากตำแหน่ง พวกข้าพระพุทธเจ้ามิได้คิดแต่เฉพาะพระองค์พระเจ้าลูกยาเธอ กรมหมื่นราชบุรีดิเรกฤทธิ์ แลส่วนตัวข้าพระพุทธเจ้าอย่างเดียวเท่านั้น ข้าพระพุทธเจ้าเห็นด้วยเกล้าพร้อมกันว่าอันเหตุนี้เปนร้ายแก่กระทรวงยุติธรรมแลบ้านเมืองแลพวกข้าพระพุทธเจ้า ซึ่งจะต้องรับราชการฉลองพระเดชพระคุณต่อไปอีก ถ้ามาซ้ำสิ้นพระเจ้าลูกยาเธอกรมหมื่นราชบุรีดิเรกฤทธิ์ลงเสียด้วยแล้ว ข้าพระพุทธเจ้าทั้งหลายจะทำราชการให้เรียบร้อยเหมือนเช่นที่เคยมาจะไม่ได้ เพราะฉะนั้นเห็นด้วยเกล้าฯ พร้อมกันว่า ถ้าจะทำราชการให้ไม่ได้แล้ว ข้าพระพุทธเจ้าขอกราบถวายบังคมลาออกจากน่าที่</a:t>
            </a:r>
            <a:r>
              <a:rPr lang="th-TH" i="1" dirty="0" smtClean="0"/>
              <a:t>ราชการ</a:t>
            </a:r>
            <a:r>
              <a:rPr lang="en-US" i="1" dirty="0" smtClean="0"/>
              <a:t>“</a:t>
            </a:r>
            <a:endParaRPr lang="th-TH" i="1" dirty="0" smtClean="0"/>
          </a:p>
          <a:p>
            <a:r>
              <a:rPr lang="th-TH" i="1" dirty="0"/>
              <a:t>“ไม่มีแบบแผนอะไรเลยจะทำเช่นนี้, ทั้งในเมืองไทยเมืองฝรั่ง, จะหาอะไรที่จะแก้แทนคนพวกนี้ไม่ได้จนนิดเดียว, เปนอย่างอัปรีย์ที่สุดที่แล้ว, หาอะไรเปรียบไม่ได้, เอาการส่วนตัวมายกขึ้นเป็นเหตุที่จะงดไม่ทำน่าที่ตามราชการ, นับว่าปราศจากความคิด, ปราศจากความกตัญญูต่อพระเจ้าแผ่นดิน และต่อแผ่นดิน, ถือนายมากกว่าเจ้า”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45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/>
              <a:t>การที่กรมหลวงราชบุรีดิเรกฤธิ์ทรงได้รับการศึกษาทั้งมวลในต่างประเทศ และรับราชการเป็นเจ้ากระทรวงตั้งแต่พระชนม์มายุยังน้อย ทำให้ทรงละเลยขนบธรรมเนียมและแบบแผนของชนชั้นนำสยาม มีความมั่นใจในตนเองสูงและมีอุปนิสัยในลักษณะ “พุ่งแรง” ซึ่งขัดแย้งอย่างรุนแรงกับระเบียบอำนาจในราชสำนักสยามที่เน้นความอุปถัมภ์เป็นหลัก </a:t>
            </a:r>
            <a:endParaRPr lang="th-TH" sz="2400" dirty="0" smtClean="0"/>
          </a:p>
          <a:p>
            <a:r>
              <a:rPr lang="th-TH" sz="2400" dirty="0"/>
              <a:t>ข้อกล่าวหาที่รุนแรงที่สุดที่สมเด็จพระมงกุฎเกล้าเจ้าอยู่หัวทรงตำหนิพระองค์ คือ การไม่ปฏิบัติตามมารยาทธรรมเนียมของราชสำนักที่ปฏิบัติผิดธรรมเนียม  การเสด็จหนีออกไปจากกรุงเทพฯ โดยไม่ได้รับพระบรมราชานุญาตจากพระบาทสมเด็จพระจุลจอมเกล้าเจ้าอยู่หัว แสดงให้เห็นถึงความอุกอาจไม่เห็นผู้ใดอยู่ในสายตา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3119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นักศึกษามีความคิดเห็นอย่างไรต่อพฤติกรรมในชีวิตส่วนตัวของกรมหลวงราชบุรีดิเรกฤทธิ์</a:t>
            </a:r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4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1193" y="2441240"/>
            <a:ext cx="11029615" cy="1497507"/>
          </a:xfrm>
        </p:spPr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th-TH" sz="5400" b="1" i="1" dirty="0" smtClean="0"/>
              <a:t>กรมหลวงราชบุรีดิเรกฤทธิ์มีความสำคัญอย่างไร</a:t>
            </a:r>
            <a:r>
              <a:rPr lang="en-US" sz="5400" b="1" i="1" dirty="0" smtClean="0"/>
              <a:t>?</a:t>
            </a:r>
            <a:r>
              <a:rPr lang="th-TH" sz="4000" b="1" i="1" dirty="0" smtClean="0"/>
              <a:t>ทำไมนักกฎหมายถึงยกย่องพระองค์เป็น “บิดาแห่งกฎหมายไทย”</a:t>
            </a:r>
            <a:r>
              <a:rPr lang="en-US" sz="4000" b="1" i="1" dirty="0" smtClean="0"/>
              <a:t>?</a:t>
            </a:r>
            <a:endParaRPr lang="en-US" sz="4000" b="1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000" b="1" i="1" dirty="0" smtClean="0"/>
              <a:t>ลำพังการทำงาน โดยละเลยการจัดการด้านชีวิตส่วนตัวและความรู้สึก </a:t>
            </a:r>
            <a:r>
              <a:rPr lang="th-TH" sz="4800" b="1" i="1" dirty="0" smtClean="0"/>
              <a:t>อาจไม่</a:t>
            </a:r>
            <a:r>
              <a:rPr lang="th-TH" sz="5300" b="1" i="1" dirty="0" smtClean="0"/>
              <a:t>สามารถทำให้การทำงานราบรื่น และประสบความสำเร็จได้</a:t>
            </a:r>
            <a:endParaRPr lang="en-US" sz="53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79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200" b="1" dirty="0" smtClean="0"/>
              <a:t>การล่มสลายของคณชนตุลาการและรวบอำนาจตุลาการเข้าสู่บารมีพระมหากษัตริย์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 smtClean="0"/>
              <a:t>คดีพญาระกาทำให้ความตึงเครียดระหว่าง คณชนตุลาการภายใต้อาณาบารมีกรมหลวงราชบุรีฯ เดินมาถึงจุดแตกหักกับวัฒนธรรมสมบูรณาญาสิทธิราชย์ และจบลงด้วยกรมหลวงราชบุรีฯ ลาออกจากตำแหน่ง และยังมีผู้พิพากษาอีกยี่สิบกว่าคนแสดงความจำนงจะลาออกตาม</a:t>
            </a:r>
          </a:p>
          <a:p>
            <a:r>
              <a:rPr lang="th-TH" sz="2400" dirty="0" smtClean="0"/>
              <a:t>การกระทำของตุลาการยุคนั้นถือเป็นการท้าทายพระราชอำนาจอย่างร้ายแรง และกระทบต่อความมั่นคงของระบบกฎหมาย</a:t>
            </a:r>
          </a:p>
          <a:p>
            <a:r>
              <a:rPr lang="th-TH" sz="2400" dirty="0" smtClean="0"/>
              <a:t>หลังจากเหตุการณ์นั้น ผู้พิพากษาทั้งหมด</a:t>
            </a:r>
            <a:r>
              <a:rPr lang="th-TH" sz="2400" dirty="0"/>
              <a:t>ได้กลับเข้ารับ</a:t>
            </a:r>
            <a:r>
              <a:rPr lang="th-TH" sz="2400" dirty="0" smtClean="0"/>
              <a:t>ราชการ ยกเว้นขุนหลวงพระยาไกรสีที่ปฏิเสธพระบรมราชโองการ</a:t>
            </a:r>
          </a:p>
          <a:p>
            <a:r>
              <a:rPr lang="th-TH" sz="2400" dirty="0" smtClean="0"/>
              <a:t>เมื่อขาดผู้นำเชิงบารมีที่เคยมีมาตลอดทำให้งานของกระทรวงยุติธรรมติดขัดไประยะหนึ่ง และเกิดความพยายามอย่างจริงจังของสถาบัน</a:t>
            </a:r>
            <a:r>
              <a:rPr lang="th-TH" sz="2400" dirty="0" smtClean="0"/>
              <a:t>พระมหากษัตริย์</a:t>
            </a:r>
            <a:r>
              <a:rPr lang="th-TH" sz="2400" dirty="0" smtClean="0"/>
              <a:t>ในการเข้าแทรกแซงและ</a:t>
            </a:r>
            <a:r>
              <a:rPr lang="th-TH" sz="2400" dirty="0" smtClean="0"/>
              <a:t>สร้างบารมี</a:t>
            </a:r>
            <a:r>
              <a:rPr lang="th-TH" sz="2400" dirty="0" smtClean="0"/>
              <a:t>ในสถาบันตุลาการ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197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/>
              <a:t>การยึดโรงเรียนกฎหมายของกรมหลวงราชบุรีฯ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2000" i="1" dirty="0"/>
              <a:t>“ครั้นหม่อมเจ้าจรูญศักดิ์กฤดากร รองเสนาบดีกระทรวงยุติธรรม, เข้าไปถึงที่เฝ้าจึ่งมีพระราชดำรัสถามว่า ข้าราชการในกระทรวงยุติธรรมที่ได้ถวายฎีกานั้นเข้ารับราชการตามน่าที่แล้วหรือยัง, หม่อมเจ้าจรูญศักดิ์กราบบังคมทูลว่า ได้ตรวจดูเห็นไปที่กระทรวงแล้ว, และตัวเธอได้มีคำสั่งให้เจ้าพนักงานคอยจดนามผู้ที่ไปหรือขาดไว้ทุกวัน. มีพระบรมราชโองการสั่งว่า ถ้าผู้ใดยังขืนดื้อดึงหรืออาลวาดไปอย่างหนึ่งอย่างใดอีก ให้หม่อมเจ้าจรูญศักดิ์นำความขึ้นกราบบังคมทูลโดยทันที, จะได้ทรงมีพระราชดำริห์แก้ไขต่อไป, ได้ยินทรงบ่นต่อไปว่า ถ้าขืนปล่อยให้การเปนไปเช่นที่เปนมาแล้ว, ไม่ช้าชาติเราจะถึงแก่ภยันตราย, เพราะความคิดของคนไทยเรายังเลวทรามนัก</a:t>
            </a:r>
            <a:r>
              <a:rPr lang="th-TH" sz="2000" i="1" dirty="0" smtClean="0"/>
              <a:t>”</a:t>
            </a:r>
          </a:p>
          <a:p>
            <a:r>
              <a:rPr lang="th-TH" sz="2000" dirty="0"/>
              <a:t>ภารกิจแรกที่พระบาทสมเด็จพระจุลจอมเกล้าเจ้าอยู่หัวทรงต้องชำระสะสางคือการปรับปรุงกระทรวงยุติธรรมให้หลุดพ้นจากอาณาบารมีของกรมหลวงราชบุรีดิเรกฤทธิ์ หนึ่งในนั้นคือการปรับปรุงเรื่องระบบทนายความที่ว่าความในศาลต่างๆ เพื่อประกันว่าเทียม บุนนาค จะไม่สามารถเข้ามาข้องแวะกับวงการกฎหมายและการศาลได้</a:t>
            </a:r>
            <a:r>
              <a:rPr lang="th-TH" sz="2000" dirty="0" smtClean="0"/>
              <a:t>โดยง่าย</a:t>
            </a:r>
          </a:p>
          <a:p>
            <a:r>
              <a:rPr lang="th-TH" sz="2000" dirty="0"/>
              <a:t> พระบาทสมเด็จพระมงกุฎเกล้าเจ้าอยู่หัวที่ทรงวิจารณ์ว่านักกฎหมายนั้นเป็นพวก</a:t>
            </a:r>
            <a:r>
              <a:rPr lang="th-TH" sz="2000" i="1" dirty="0"/>
              <a:t>เถนตรง </a:t>
            </a:r>
            <a:r>
              <a:rPr lang="th-TH" sz="2000" dirty="0"/>
              <a:t>ไม่มีมีศาสนาและจิตใจที่ดี เพราะยึดถือแต่หลักวิชาของตนนั้น แนวพระราชดำริเช่นนี้ได้แสดงออกมาในพระราชนิพนธ์แปลเรื่อง </a:t>
            </a:r>
            <a:r>
              <a:rPr lang="th-TH" sz="2000" i="1" dirty="0"/>
              <a:t>เวนิสวานิช</a:t>
            </a:r>
            <a:r>
              <a:rPr lang="th-TH" sz="2000" dirty="0"/>
              <a:t> (</a:t>
            </a:r>
            <a:r>
              <a:rPr lang="en-US" sz="2000" dirty="0"/>
              <a:t>the Merchant of Venice</a:t>
            </a:r>
            <a:r>
              <a:rPr lang="th-TH" sz="2000" dirty="0"/>
              <a:t>) จากต้นฉบับของวิลลเลียม เช็คสเปียร์ </a:t>
            </a:r>
            <a:r>
              <a:rPr lang="th-TH" sz="2000" dirty="0" smtClean="0"/>
              <a:t>ใน </a:t>
            </a:r>
            <a:r>
              <a:rPr lang="th-TH" sz="2000" dirty="0"/>
              <a:t>พ.ศ. </a:t>
            </a:r>
            <a:r>
              <a:rPr lang="en-US" sz="2000" dirty="0" smtClean="0"/>
              <a:t>2459 </a:t>
            </a:r>
            <a:r>
              <a:rPr lang="th-TH" sz="2000" dirty="0"/>
              <a:t>ที่มีนัยวิพากษ์วิจารณ์นักกฎหมายและความรู้ทางกฎหมายว่าปราศจากซึ่งเมตตาธรรมและจิตใจอัน</a:t>
            </a:r>
            <a:r>
              <a:rPr lang="th-TH" sz="2000" dirty="0" smtClean="0"/>
              <a:t>ดี</a:t>
            </a:r>
          </a:p>
        </p:txBody>
      </p:sp>
    </p:spTree>
    <p:extLst>
      <p:ext uri="{BB962C8B-B14F-4D97-AF65-F5344CB8AC3E}">
        <p14:creationId xmlns:p14="http://schemas.microsoft.com/office/powerpoint/2010/main" val="102225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thaiDist"/>
            <a:r>
              <a:rPr lang="th-TH" i="1" dirty="0"/>
              <a:t>“(เรื่องนี้ (</a:t>
            </a:r>
            <a:r>
              <a:rPr lang="th-TH" dirty="0"/>
              <a:t>เรื่องทนายความ</a:t>
            </a:r>
            <a:r>
              <a:rPr lang="en-US" dirty="0"/>
              <a:t>-</a:t>
            </a:r>
            <a:r>
              <a:rPr lang="th-TH" dirty="0"/>
              <a:t>ผู้เขียน)</a:t>
            </a:r>
            <a:r>
              <a:rPr lang="th-TH" i="1" dirty="0"/>
              <a:t> หม่อมเจ้าจรูญศักดิ์รับพระบรมราชโองการไปแล้ว และไปดำริห์ก็ยังมิทันลงรูป, พระเจ้าหลวงสวรรคตลง, หม่อมเจ้าจรูญก็เลยระงับการดำริห์ตามที่ตกลงในเสนาบดีสภา, เปนแต่ออกข้อบังคับใหม่ถือเอาอำนาจอนุญาตว่าความไว้ในมือเสนาบดี, ต่อมาวิธีนั้นดำเนินไม่สดวก มีเหตุยุ่งยากเนืองๆ, ฉันจึ่งคิดตั้งเนติบัณฑิตสภาและออกพระราชบัญญัติมารยาททนายความขึ้นใหม่</a:t>
            </a:r>
            <a:r>
              <a:rPr lang="th-TH" i="1" dirty="0" smtClean="0"/>
              <a:t>)”</a:t>
            </a:r>
          </a:p>
          <a:p>
            <a:pPr algn="thaiDist"/>
            <a:r>
              <a:rPr lang="th-TH" dirty="0"/>
              <a:t>พระบาทสมเด็จพระมงกุฎเกล้าเจ้าอยู่หัวทรงบันทึกไว้ว่า คดีคงศาลในศาลยุติธรรมนั้นมีอยู่มากจนคู่ความที่เป็นคนในบังคับของอังกฤษไม่พอใจการทำงานของศาลไทย โดยพระองค์เจ้าจรูญศักดิ์กฤดากรเชื่อว่าความชะงักงันดังกล่าวมิได้เกิดจากความผิดของตน แต่เป็นเพราะกลอุบายของสานุศิษย์ของกรมหลวงราชบุรีดิเรกฤทธิ์ที่เป็นผู้พิพากษาและไม่ให้ความร่วมมือกับราชการในกระทรวงยุติธรรม </a:t>
            </a:r>
            <a:endParaRPr lang="th-TH" dirty="0" smtClean="0"/>
          </a:p>
          <a:p>
            <a:pPr algn="thaiDist"/>
            <a:r>
              <a:rPr lang="th-TH" i="1" dirty="0"/>
              <a:t> “เมื่อวันที่ ๑๕ กรมหลวงดำรงก็ได้ทรงบ่นว่าคดีค้างศาลมากเหลือเกิน. พระองค์เจ้าจรูญยืนยันว่าเปนอุบายของพวกศิษย์กรมราชบุรีที่จะต้องให้ตัวเธอออกและให้กรมราชบุรีกลับเข้า. เธอเล่าว่าหนังสือพิมพ์อังกฤษชื่อ “สแตนดาร์ด” (</a:t>
            </a:r>
            <a:r>
              <a:rPr lang="en-US" i="1" dirty="0"/>
              <a:t>the Standard</a:t>
            </a:r>
            <a:r>
              <a:rPr lang="th-TH" i="1" dirty="0"/>
              <a:t>) ได้ลงเรื่องความไม่พอใจของคนในบังคับอังกฤษ. เริ่มต้นกล่าวถึงความล่าช้าของศาลไทย, แล้วเลยกล่าวถึงการยุ่งอันเปนผลแห่งการที่กรมราชบุรีออกจากตำแหน่งเสนาบดีกระทรวงยุติธรรม...และว่าการที่นายเทียม, ผู้เปนเนติบัณฑิตอังกฤษ, ถูกถอดนั้น บรรดาชาวยุโรปที่ปรึกษากฎหมายได้พากันเข้าข้างนายเทียมและมีความเสียดายทุกคน. พระองค์เจ้าจรูญเห็นว่าเปนอุบายของนายเทียมและพวกพ้องที่อยากให้ฝรั่งเห็นว่า นายเทียมเป็นผู้ต้องรับโทษโดยไม่มีผิด, จะได้ยกขึ้นอ้างเปนเหตุร้องว่าศาลไทยไม่มั่นคง, และหวังว่ารัฐบาลจะต้องตกลงเชิญนายเทียมกลับเข้ารับราชการอีก... เธอจึ่งเล่าขึ้นว่าตัวเธอ (พระองค์เจ้าจรูญกฤดากร</a:t>
            </a:r>
            <a:r>
              <a:rPr lang="en-US" i="1" dirty="0"/>
              <a:t>-</a:t>
            </a:r>
            <a:r>
              <a:rPr lang="th-TH" i="1" dirty="0"/>
              <a:t>ผู้เขียน) ได้รับบัตรสนเท่ห์ฉบับ ๑ บอกข่าวว่า สถานทูตอังกฤษกำลังคิดจะจัดการเอาตัวเธอออก, ซึ่งเธอถือว่าเปนอุบายอีกอย่างหนึ่งของนายเทียม. พระองค์เจ้าจรูญกล่าวต่อไปด้วยว่าเธอกำลังคอยจับให้นายเทียมเหลิงจนพลาดท่า, และจะได้เล่นงานให้เจ็บๆ”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3517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h-TH" i="1" dirty="0"/>
              <a:t>ก็ได้ตอบว่าไม่แลเห็นใครที่จะเปนได้ดีกว่ากรมราชบุรี ฝ่ายฉันก็ไม่เต็มใจให้กรมราชบุรีกลับเข้าเปนเสนาบดีกระทรวงยุติธรรม, เพราะเกรงว่าท่านจะขอเอานายเทียมกลับเข้ารับราชการอีก, ซึ่งฉันรู้สึกว่าในเวลานั้นยังยอมไม่ได้. เมื่อพวกศิษย์นายเทียมเห็นว่าฉันไม่ยอมตามเขาต้องการนั้น ก็ออกจะชวนกันขัดขืนด้วยวิธีนิ่งเสีย</a:t>
            </a:r>
            <a:r>
              <a:rPr lang="th-TH" i="1" dirty="0" smtClean="0"/>
              <a:t>”</a:t>
            </a:r>
          </a:p>
          <a:p>
            <a:r>
              <a:rPr lang="th-TH" dirty="0"/>
              <a:t>พระบาทสมเด็จพระมงกุฎเกล้าเจ้าอยู่หัวจึงทรงพยายามลดบทบาทและอิทธิพลของกรมหลวงราชบุรีดิเรกฤทธิ์โดยการสั่งให้โรงเรียนกฎหมายที่กรมหลวงราชบุรีดิเรกฤทธิ์ทรงจัดตั้งขึ้นและสั่งสอนนักเรียนกฎหมายด้วยพระองค์เอง ให้มาอยู่ในความดูแลของกระทรวงยุติธรรมโดยตรง และยังรับสั่งให้เสนาบดีกระทรวงยุติธรรมเป็นผู้มีอำนาจหน้าที่ในการบริหารจัดการโรงเรียนนี้ต่อไป ตามประกาศให้โรงเรียนกฎหมายเป็นโรงเรียนหลวงขึ้นกับกระทรวงยุติธรรม ลงวันที่ </a:t>
            </a:r>
            <a:r>
              <a:rPr lang="en-US" dirty="0"/>
              <a:t>7 </a:t>
            </a:r>
            <a:r>
              <a:rPr lang="th-TH" dirty="0"/>
              <a:t>มิถุนายน พ.ศ. </a:t>
            </a:r>
            <a:r>
              <a:rPr lang="en-US" dirty="0" smtClean="0"/>
              <a:t>2455</a:t>
            </a:r>
            <a:endParaRPr lang="th-TH" dirty="0" smtClean="0"/>
          </a:p>
          <a:p>
            <a:r>
              <a:rPr lang="th-TH" dirty="0"/>
              <a:t>นอกจากนี้พระบาทสมเด็จพระมงกุฏเกล้าเจ้าอยู่หัวยังทรงยกสถานะของโรงเรียนกฎหมายจากโรงเรียนวิชาสามัญ ให้ยกระดับเป็นวิชาชั้นอุดมศึกษา ด้วยเหตุนี้เองทำให้โรงเรียนกฎหมายดำเนินนโยบายในยุคสมัยของพระบาทสมเด็จพระมงกุฎเกล้าเจ้าอยู่หัว และพระองค์เจ้าจรูญศักดิ์กฤดากรนั้นมีนโยบายที่แตกต่างไปจากกรมหลวงราชบุรีดิเรกฤทธิ์ยิ่งขึ้นไป</a:t>
            </a:r>
            <a:r>
              <a:rPr lang="th-TH" dirty="0" smtClean="0"/>
              <a:t>อีก</a:t>
            </a:r>
          </a:p>
          <a:p>
            <a:r>
              <a:rPr lang="th-TH" dirty="0"/>
              <a:t>การจัดการโรงเรียนกฎหมายของกรมหลวงราชบุรีดิเรกฤทธิ์ที่ไม่ตอบสนองนโยบายในการเลือกระบบประมวลกฎหมาย อีกทั้งยังมีลักษณะเป็นเอกเทศสูง จึงเกิดความพยายามในการโอนโรงเรียนกฎหมายให้เปลี่ยนสภาพเป็นโรงเรียนหลวงในสังกัดกระทรวงยุติธรรมโดยตรง ซึ่งนอกจากจะเป็นการเตรียมความพร้อมให้กับระบบประมวลกฎหมายในประเทศสยามแล้ว ยังมีผลเป็นการลดทอนบทบาทในวงการกฎหมายของกรมหลวงราชบุรีดิเรกฤทธิ์ลงไปด้วย การจัดการศึกษาในโรงเรียนกฎหมายแบบใหม่นี้กำหนดให้มีโรงเรียนกฎหมายสำนักฝรั่งเศสขึ้นมาอีกแผนกหนึ่ง โดยนักกฎหมายฝรั่งเศสชื่อ ยอร์จ ปาดูซ์ เป็นหัวเรี่ยวหัวแรงในการจัดตั้งแผนกดังกล่าวด้วยความคาดหวังว่าระบบการศึกษากฎหมายในประเทศสยามจะสอดคล้องกับระบบประมวลกฎหมาย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3321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/>
              <a:t>การตั้งเนติบัณฑิตยสภาภายใต้พระบรมชูปถัมภ์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สำหรับข้าราชการในกระทรวงยุติธรรมที่เป็นผู้พิพากษานั้นมีการกำหนดกฎเกณฑ์เพิ่มเติม โดยยกสถานะของนักเรียนที่สอบไล่กฎหมายได้ให้เป็นเนติบัณฑิต และมีการจัดตั้งเนติบัณฑิตยสภาขึ้น โดยที่ทรงกำหนดให้ข้าราชการตุลาการมีสถานะพิเศษ มีครุยเชิดชูเกียรติโดยเฉพาะ ดังข้อความว่า</a:t>
            </a:r>
            <a:endParaRPr lang="en-US" dirty="0"/>
          </a:p>
          <a:p>
            <a:r>
              <a:rPr lang="th-TH" i="1" dirty="0"/>
              <a:t>“บัดนี้ทรงพระกรุณาโปรดเกล้าฯ ให้ตั้งเนติบัณฑิตยสภาขึ้น และพระราชทานเสื้อครุยเป็นที่เชิดชูเกียรติยศแก่ผู้สอบไล่วิชากฎหมายได้รับประกาศนียบัตรเป็นเนติบัณฑิต สมควรที่จะให้ผู้พิพากษาทุกชั้นที่เป็นเนติบัณฑิตมีโอกาสใช้เสื้อครุยเป็นเกียรติยศให้ไพศาลยิ่งขึ้น จึงทรงพระกรุณาโปรดเกล้าฯ ให้ผู้พิพากษาทุกชั้นบรรดาที่เป็นเนติบัณฑิตสวมชุดครุยเนติบัณฑิตในเวลาขึ้นบัลลังค์พิจารณาพิพากษาคดีและในเวลาแต่งเต็มยศอย่างอื่นทุกเมื่อ เว้นแต่เวลาแต่งเต็มยศใหญ่ จึงสวมเสื้อครุยบรรดาศักดิ์</a:t>
            </a:r>
            <a:r>
              <a:rPr lang="th-TH" i="1" dirty="0" smtClean="0"/>
              <a:t>”</a:t>
            </a:r>
          </a:p>
          <a:p>
            <a:r>
              <a:rPr lang="th-TH" dirty="0"/>
              <a:t>นอกจากนี้พระบาทสมเด็จพระมงกุฎเกล้าเจ้าอยู่หัวทรงมีพระราชกรณียกิจเพื่อเข้าไปอยู่ในหมู่คณะของผู้พิพากษา โดยทรงมีพระราชดำรัสไว้ในพิธีเปิดและถวายชุดครุยเนติบัณฑิตแด่พระองค์ว่าขอให้ถือว่าพระองค์ทรงเป็นหนึ่งในหมู่คณะของผู้พิพากษาและเนติบัณฑิต  ดังข้อความว่า</a:t>
            </a:r>
            <a:endParaRPr lang="en-US" dirty="0"/>
          </a:p>
          <a:p>
            <a:r>
              <a:rPr lang="th-TH" dirty="0"/>
              <a:t>	</a:t>
            </a:r>
            <a:r>
              <a:rPr lang="th-TH" i="1" dirty="0"/>
              <a:t>“ครั้นต่อมาในตอนหลังสมเด็จพระพุทธเจ้าหลวงได้ทรงพระมหากรุณาโปรดเกล้าโปรดกระหม่อมให้เราเป็นผู้กำกับดูแลราชการในศาลหลวงแลกระทรวงยุติธรรม เราได้รับฉลองพระเดชพระคุณโดยความจงรักภักดีในหน้าที่นั้น แต่ได้รู้สึกอยู่แก่ใจเสมอว่าตัวเรามิใช่เป็นผู้มีความรู้ความชำนาญในทางนิติสารไปกว่าผู้อื่น เปนแต่ผู้ที่ทรงไว้วางพระราชหฤทัย แล้วจึงได้รับทำไปจนสุดกำลังความสามารถ ซึ่งท่านทั้งหลายรู้สึกว่าเป็นผลดีอยู่บ้าง จึงทำให้เรารู้สึกโสมนัสยินดี นับว่าได้ทำประโยชน์อย่างหนึ่งให้เกิดแล้วแก่ศาลหลวงและกระทรวงยุติธรรม..และขอให้ท่านทั้งหลายทราบด้วยว่าจงถือว่าเราเป็นผู้หนึ่งในหมู่ของท่าน มีความตั้งใจอุปถัมภ์หมู่ท่านให้เจริญรุ่งเรืองต่อไป”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30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/>
              <a:t>เมื่อมีการจัดตั้งเนติบัณฑิตยสภาแล้ว ต่อมาจึงเกิดความตั้งใจในการตีพิมพ์วารสารข่าวสำหรับสมาชิกเนติบัณฑิตยสภาด้วย โดยมีชื่อวารสารว่า “บทบัณฑิตย์” หนังสือปกนี้เป็นหนังสือเฉพาะในแวดวงเนติบัณฑิตเท่านั้น โดยมีเป้าหมายในการเผยแพร่ความรู้ทางกฎหมายและมารยาทต่างๆ รวมไปถึงข่าวคราวในวงการและ</a:t>
            </a:r>
            <a:r>
              <a:rPr lang="th-TH" sz="2400" dirty="0" smtClean="0"/>
              <a:t>สมาชิก</a:t>
            </a:r>
          </a:p>
          <a:p>
            <a:r>
              <a:rPr lang="th-TH" sz="2400" dirty="0"/>
              <a:t>ความสำคัญของหนังสือบทบัณฑิตย์ในด้านหนึ่งคือ  เป็นพื้นที่สำหรับการปลูกฝังและขัดเกล้าอุดมการณ์ชาตินิยมและสามัคคีธรรมให้กับคณะเนติบัณฑิตและผู้พิพากษาตามเจตน์จำนงที่พระบาทสมเด็จพระจุลจอมเกล้าเจ้าอยู่หัว และพระบาทสมเด็จพระมงกุฎเกล้าเจ้าอยู่หัวได้พยายามสถาปนาขึ้นในแวดวงตุลาการ โดยตัวอย่างที่ดีที่สุดคือ คำสั่งสอนของเจ้าพระยาศรีธรรมาธิเบศ (จิตร ณ สงขลา) ได้กล่าวตักเตือนผู้พิพากษาใหม่ก่อนจะออกไปรับราชการตามหัวเมือง ใน พ.ศ. </a:t>
            </a:r>
            <a:r>
              <a:rPr lang="en-US" sz="2400" dirty="0"/>
              <a:t>2472</a:t>
            </a:r>
            <a:r>
              <a:rPr lang="th-TH" sz="2400" dirty="0"/>
              <a:t> ซึ่งมีเนื้อหาสาระไปในทางชาตินิยมและสามัคคีธรรม เน้นพระราชอำนาจของพระมหากษัตริย์ในทางตุลาการ รวมไปถึงการรื้อฟื้นความคิดแบบพุทธศาสนาและเมตตาธรรมให้กลับมาสู่วงการเนติบัณฑิต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18537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/>
              <a:t>ชีวิตหลังเสนาบดีกระทรวงยุติธรรม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2400" i="1" dirty="0"/>
              <a:t>“ในเวลาบ่ายวันที่ </a:t>
            </a:r>
            <a:r>
              <a:rPr lang="en-US" sz="2400" i="1" dirty="0"/>
              <a:t>25 </a:t>
            </a:r>
            <a:r>
              <a:rPr lang="th-TH" sz="2400" i="1" dirty="0"/>
              <a:t>เมื่อมีการประชุม ฉันจึ่งได้ยกเรื่องรัฐมนตรีสภาขึ้นปรึกษาด้วย สังเกตว่าผู้ที่ไปประชุมในวันนั้นไม่สู้จะตื่นรัฐมนตรีนัก, แต่ก็ไม่มีใครคัดค้านในการที่จะลองตั้งขึ้น ฉันจึ่งตกลงไว้ว่าจะให้หากรมราชบุรีเข้าไปพูดจากันดูก่อน, ที่ฉันตกลงเช่นนั้นฉันขอสารภาพว่าไม่ใช่เพราะฉันเลื่อมใสตามน้องชายเล็กว่ารัฐมนตรีสภาจะเป็นเครื่องเชิดชูเกียรติยศของฉัน หรือว่าจะเป็นสภาที่ใช้ตรวจร่างกฎหมายได้จริงจังนักดอก แต่ฉันนึกหวังอยู่ว่าอาจจะได้ประโยชน์อยู่ ๒ ประการ ประการที่ ๑ พูดตามทางตรงไปตรงมา, คือ การออกกฎหมายของเราตามที่ได้เปนมาแล้ว เจ้ากระทรวงเปนผู้ร่าง ฉนั้นมักจะนึกถึงแต่คงความสะดวกแห่งกิจการ และความสดวกแห่งเจ้าพนักงาน ผู้ที่จะต้องดำเนิรการตามพระราชบัญญัตินั้นๆ มากกว่าความสดวกของสาธารณชน...ประการที่ ๑ ฉันรู้สึกอยู่ในเวลานั้นว่ากรมราชบุรีนั้นทิ้งไว้ให้อยู่ลอยๆ ไม่ให้ทำราชการนั้นไม่เหมาะ เพราะมีผู้ที่นิยมนับถือกรมราชบุรีอยู่มาก, เห็นว่าเปนผู้ที่มีความรู้เก่งต่างๆ, และถ้าจะทิ้งไว้ให้อยู่ลอยๆ ผู้ที่ไม่รู้ความจริงว่ากรมราชบุรีรักฉันแท้ๆ ก็อาจเข้าใจผิดว่ากรมราชบุรีอยู่ในจำพวกที่แค้นและ “แอนตี้” รัฐบาล และกรมราชบุรีเองหรือก็เปนผู้ที่มีปัญญามากกว่ามีสติ, เมื่อเกิดโทษะขึ้นมาแล้วมักไม่ใคร่จะระวัง, พูดหรือทำอะไรอย่างรุนแรงเกินกว่าที่ควร เช่นในเรื่องคดี “พญาระกา” ในปลายรัชกาลที่ ๕ นั้นเปนตัวอย่าง, จึ่งรู้สึกว่าถ้าหาตำแหน่งราชการให้ท่านเสียจะดีกว่า”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56480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4400" b="1" i="1" dirty="0" smtClean="0"/>
              <a:t>นักศึกษาอาจลองจินตนาการดูว่าหากกรมหลวงราชบุรีฯ อยู่ในอำนาจเสนาบดีกระทรวงยุติธรรมต่อไปเรื่อยๆ จะเกิดผลอย่างไรต่อระบบกฎหมายไทย</a:t>
            </a:r>
            <a:r>
              <a:rPr lang="en-US" sz="4400" b="1" i="1" dirty="0" smtClean="0"/>
              <a:t>?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5680593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/>
              <a:t>สรุป</a:t>
            </a:r>
            <a:r>
              <a:rPr lang="en-US" sz="3600" b="1" dirty="0" smtClean="0"/>
              <a:t>: </a:t>
            </a:r>
            <a:r>
              <a:rPr lang="th-TH" sz="3600" b="1" dirty="0" smtClean="0"/>
              <a:t>หลากมุมมองต่อพระบิดาแห่งกฎหมายไทย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 smtClean="0"/>
              <a:t>กรมหลวงราชบุรีดิเรกฤทธิ์ได้รับการยกย่องว่าเป็นบิดาแห่งกฎหมายไทย ด้วยเหตุผลทางการเมืองในช่วงทศวรรษ </a:t>
            </a:r>
            <a:r>
              <a:rPr lang="en-US" sz="2400" dirty="0" smtClean="0"/>
              <a:t>2500 </a:t>
            </a:r>
            <a:r>
              <a:rPr lang="th-TH" sz="2400" dirty="0" smtClean="0"/>
              <a:t>ก็จริง แต่พระองค์ก็ทรงมีบทบาทสำคัญต่อระบบกฎหมายไทย</a:t>
            </a:r>
          </a:p>
          <a:p>
            <a:r>
              <a:rPr lang="th-TH" sz="2400" dirty="0" smtClean="0"/>
              <a:t>ความเป็นบิดาแห่งกฎหมายไทย เกิดจากความยกย่องที่บรรดานักกฎหมายไทยในยุคแรกมีต่อพระองค์ เพราะทรงเป็นอาจารย์ที่ยอดเยี่ยม เป็นนักกฎหมายที่เก่ง ทัศนคติที่นำสมัย และเป็นหัวหน้าที่ปกป้องลูกน้อง</a:t>
            </a:r>
          </a:p>
          <a:p>
            <a:r>
              <a:rPr lang="th-TH" sz="2400" dirty="0" smtClean="0"/>
              <a:t>อย่างไรก็ตาม ลักษณะการวางตัว และชีวิตส่วนตัวของพระองค์ทำให้ “งานใหญ่” ของพระองค์ประสบความล้มเหลว</a:t>
            </a:r>
          </a:p>
          <a:p>
            <a:r>
              <a:rPr lang="th-TH" sz="2400" dirty="0" smtClean="0"/>
              <a:t>ซึ่งส่งผลกระทบมาต่อระบบกฎหมายในประเทศไทยจนถึงปัจจุบัน</a:t>
            </a:r>
          </a:p>
          <a:p>
            <a:r>
              <a:rPr lang="th-TH" sz="2400" dirty="0" smtClean="0"/>
              <a:t>ชีวิตและงานของกรมหลวงราชบุรีดิเรกฤทธิ์สมควรได้รับการศึกษาอย่างจริงจัง เพราะมีคุณูปการมากกว่าจะเพียงเรียนรู้มากกว่าเพื่อยกย่องและบูชาอย่างงมงาย</a:t>
            </a:r>
          </a:p>
        </p:txBody>
      </p:sp>
    </p:spTree>
    <p:extLst>
      <p:ext uri="{BB962C8B-B14F-4D97-AF65-F5344CB8AC3E}">
        <p14:creationId xmlns:p14="http://schemas.microsoft.com/office/powerpoint/2010/main" val="2500362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/>
              <a:t>ภาพกรมหลวงราชบุรีดิเรกฤทธิ์</a:t>
            </a:r>
            <a:endParaRPr lang="en-US" sz="3600" b="1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326" y="2026228"/>
            <a:ext cx="3054927" cy="424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/>
              <a:t>การเมืองของการกลายเป็น “บิดาแห่งกฎหมายไทย”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thaiDist"/>
            <a:r>
              <a:rPr lang="th-TH" sz="2400" dirty="0" smtClean="0"/>
              <a:t>กรมหลวงราชบุรีดิเรกฤทธิ์ ไม่เคยได้รับการับ</a:t>
            </a:r>
            <a:r>
              <a:rPr lang="th-TH" sz="2400" dirty="0" smtClean="0"/>
              <a:t>การ</a:t>
            </a:r>
            <a:r>
              <a:rPr lang="th-TH" sz="2400" dirty="0" smtClean="0"/>
              <a:t>ยก</a:t>
            </a:r>
            <a:r>
              <a:rPr lang="th-TH" sz="2400" dirty="0" smtClean="0"/>
              <a:t>ย่อง</a:t>
            </a:r>
            <a:r>
              <a:rPr lang="th-TH" sz="2400" dirty="0" smtClean="0"/>
              <a:t>เป็น “บิดาแห่งกฎหมายไทย” จนช่วงกลางทศวรรษ </a:t>
            </a:r>
            <a:r>
              <a:rPr lang="en-US" sz="2400" dirty="0" smtClean="0"/>
              <a:t>2500 </a:t>
            </a:r>
            <a:r>
              <a:rPr lang="th-TH" sz="2400" dirty="0" smtClean="0"/>
              <a:t>ที่มีการตั้งอนุสาวรีย์ของพระองค์บริเวณหน้ากระทรวงยุติธรรม และมีการใช้วันคล้ายวันประสูติของพระองค์มาใช้เป็นวันในการพระราชทานประกาศนียบัตรเนติบัณฑิตยสภา</a:t>
            </a:r>
          </a:p>
          <a:p>
            <a:pPr algn="thaiDist"/>
            <a:r>
              <a:rPr lang="th-TH" sz="2400" dirty="0" smtClean="0"/>
              <a:t>สมชาย ปรีชาศิลปกุล วิเคราะห์ว่านอกเหนือจากกรมหลวงราชบุรีดิเรกฤทธิ์แล้ว ยังมีนักกฎหมายคนอื่นที่มีบทบาทสำคัญในการปฏิรูปกฎหมายและการศาลของประเทศไทย โดยเฉพาะอย่างยิ่ง โรแลง ยัคมินต์</a:t>
            </a:r>
          </a:p>
          <a:p>
            <a:pPr algn="thaiDist"/>
            <a:r>
              <a:rPr lang="th-TH" sz="2400" dirty="0" smtClean="0"/>
              <a:t>บริบทในช่วงนั้นที่สำคัญ คือ สงครามเย็น และการรื้อฟื้นบทบาทของสถาบันพระมหากษัตริย์ในสังคมไทย</a:t>
            </a:r>
          </a:p>
          <a:p>
            <a:pPr algn="thaiDist"/>
            <a:r>
              <a:rPr lang="th-TH" sz="2400" dirty="0" smtClean="0"/>
              <a:t>สงครามเย็นทำให้ “กฎหมาย” กลายเป็นสิ่งสำคัญตามอุดมการณ์แบบอเมริกัน ส่วนการรื้อฟื้นบทบาทของสถาบันกษัตริย์ก็ทำให้กรมหลวงราชบุรีที่เป็น “เจ้า” นั้นได้รับความสำคัญตามไปด้วย</a:t>
            </a:r>
          </a:p>
          <a:p>
            <a:pPr algn="thaiDist"/>
            <a:r>
              <a:rPr lang="th-TH" sz="2400" dirty="0" smtClean="0"/>
              <a:t>ประกอบกับแวดวงกฎหมาย แบบภาคพื้นบยุโรปเริ่มหมดความสำคัญลง</a:t>
            </a:r>
            <a:r>
              <a:rPr lang="th-TH" sz="2400" dirty="0" smtClean="0"/>
              <a:t>ไป “นักกฎหมายฝั่งอังกฤษ” เริ่มมีบทบาทนำในแวดวงการเมืองไทย ทำให้วงการ</a:t>
            </a:r>
            <a:r>
              <a:rPr lang="th-TH" sz="2400" dirty="0" smtClean="0"/>
              <a:t>กฎหมายไม่เป็นอันตรายต่อระบอบการเมืองแบบอนุรักษ์นิยมอีกต่อไป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034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400" b="1" i="1" dirty="0" smtClean="0"/>
              <a:t>ถึงแม้กระบวนการ “กลายเป็นบิดา” จะเป็นปฏิบัติการทางการเมือง แต่ก็มิได้หมายความว่ากรมหลวงราชบุรีดิเรกฤทธิ์จะไม่มีความสำคัญ</a:t>
            </a:r>
            <a:endParaRPr lang="en-US" sz="4400" b="1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0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 smtClean="0"/>
              <a:t>การปฏิรูปกฎหมายและการศาลในรัชสมัยของพระบาทสมเด็จพระจุลจอมเกล้าฯ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sz="2400" dirty="0" smtClean="0"/>
              <a:t>ประวัติศาตร์กฎหมายมักเขียนขึ้นด้วยฉันทาคติแบบราชาชาตินิยมที่เน้นความสำเร็จอย่างมากของการปฏิรูปฯ ภายใต้พระประชาสามารถของรพะมหากษัตรย์ไทย</a:t>
            </a:r>
          </a:p>
          <a:p>
            <a:r>
              <a:rPr lang="th-TH" sz="2400" dirty="0" smtClean="0"/>
              <a:t>แต่จากหลักฐานทางประวัติศาสตร์แสดงให้เห็นอย่างชัดเจนว่า การปฏิรูปกฎหมายนั้นเต็มไปด้วยปัญหา และไม่เคยราบรื่นตลอดรัชสมัยของพระบาทสมเด็จพระจุลจอมเกล้าเจ้าอยู่หัว</a:t>
            </a:r>
          </a:p>
          <a:p>
            <a:pPr lvl="1"/>
            <a:r>
              <a:rPr lang="th-TH" sz="2200" dirty="0" smtClean="0"/>
              <a:t>ปัญหาด้านความขาดแคลนงบประมาณและสาธารณูปโภคพื้นฐาน</a:t>
            </a:r>
          </a:p>
          <a:p>
            <a:pPr lvl="1"/>
            <a:r>
              <a:rPr lang="th-TH" sz="2200" dirty="0" smtClean="0"/>
              <a:t>ปัญหาการขาดแคลนบุคลากรและ “ภาวะสมองไหล” ของวงการตุลาการ</a:t>
            </a:r>
          </a:p>
          <a:p>
            <a:pPr lvl="1"/>
            <a:r>
              <a:rPr lang="th-TH" sz="2200" dirty="0" smtClean="0"/>
              <a:t>ปัญหาความขัดแย้งภายในกระทรวงยุติธรรม</a:t>
            </a:r>
          </a:p>
          <a:p>
            <a:pPr lvl="1"/>
            <a:r>
              <a:rPr lang="th-TH" sz="2200" dirty="0" smtClean="0"/>
              <a:t>ปัญหาความรู้และความชัดเจนของบทกฎหมาย </a:t>
            </a:r>
          </a:p>
          <a:p>
            <a:r>
              <a:rPr lang="th-TH" sz="2400" dirty="0" smtClean="0"/>
              <a:t>ปัญหาเหล่านี้ถาโถมจนยากจะเชื่อได้ว่าการปฏิรูปกฎหมายและการศาลนั้นประสบความสำเร็จเป็น “ดาวสุกสกาว” จริง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9058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th-TH" sz="3200" b="1" i="1" dirty="0" smtClean="0"/>
              <a:t>ถึงแม้ภาพรวมของการปฏิรูประบบกฎหมายและการศาลจะมิได้ประสบความสำเร็จ อย่างยิ่งใหญ่แบบทันตาเห็น แต่ก็เป็นการเริ่มต้นก้าวที่สำคัญเข้าสู่ระบบกฎหมาย</a:t>
            </a:r>
            <a:r>
              <a:rPr lang="th-TH" sz="4000" b="1" i="1" dirty="0" smtClean="0"/>
              <a:t/>
            </a:r>
            <a:br>
              <a:rPr lang="th-TH" sz="4000" b="1" i="1" dirty="0" smtClean="0"/>
            </a:br>
            <a:r>
              <a:rPr lang="en-US" sz="1800" b="1" i="1" dirty="0" smtClean="0">
                <a:solidFill>
                  <a:schemeClr val="bg1"/>
                </a:solidFill>
              </a:rPr>
              <a:t>d</a:t>
            </a:r>
            <a:r>
              <a:rPr lang="en-US" sz="4000" b="1" i="1" dirty="0" smtClean="0"/>
              <a:t/>
            </a:r>
            <a:br>
              <a:rPr lang="en-US" sz="4000" b="1" i="1" dirty="0" smtClean="0"/>
            </a:br>
            <a:r>
              <a:rPr lang="th-TH" sz="4400" b="1" i="1" dirty="0" smtClean="0"/>
              <a:t>ในบริบทดังกล่าว กรมหลวงราชบุรีดิเรกฤทธิ์ทรงมีบทบาทอย่างไร</a:t>
            </a:r>
            <a:r>
              <a:rPr lang="en-US" sz="4400" b="1" i="1" dirty="0" smtClean="0"/>
              <a:t>?</a:t>
            </a:r>
            <a:r>
              <a:rPr lang="th-TH" sz="4400" b="1" i="1" dirty="0" smtClean="0"/>
              <a:t> </a:t>
            </a:r>
            <a:endParaRPr lang="en-US" sz="4400" b="1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83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/>
              <a:t>บทบาทและบุคลิกภาพของกรมหลวงราชบุรีดิเรกฤทธิ์ในระหว่างนั้น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b="1" dirty="0" smtClean="0"/>
              <a:t>ภูมิหลังของกรมหลวงราชบุรีดิเรกฤทธิ์</a:t>
            </a:r>
          </a:p>
          <a:p>
            <a:r>
              <a:rPr lang="th-TH" sz="2800" b="1" dirty="0" smtClean="0"/>
              <a:t>การปฏิบัติหน้าที่ของพระองค์ในฐานะครู เสนาบดี และผู้พิพากษา</a:t>
            </a:r>
          </a:p>
          <a:p>
            <a:r>
              <a:rPr lang="th-TH" sz="2800" b="1" dirty="0" smtClean="0"/>
              <a:t>ชีวิตนอกราชการของกรมหลวงราชบุรีดิเรกฤทธิ์ และคดีพญาระกา</a:t>
            </a:r>
          </a:p>
          <a:p>
            <a:r>
              <a:rPr lang="th-TH" sz="2800" b="1" dirty="0" smtClean="0"/>
              <a:t>การสลายตัวของคณชนตุลาการ และการสถาปนาอำนาจตุลาการภายใต้พระบารมีฯ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5998228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370</TotalTime>
  <Words>6781</Words>
  <Application>Microsoft Office PowerPoint</Application>
  <PresentationFormat>Widescreen</PresentationFormat>
  <Paragraphs>127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Cordia New</vt:lpstr>
      <vt:lpstr>Gill Sans MT</vt:lpstr>
      <vt:lpstr>Wingdings 2</vt:lpstr>
      <vt:lpstr>Dividend</vt:lpstr>
      <vt:lpstr>รพีพัฒนศักดิ์: การกลายเป็นบิดาแห่งกฎหมายไทย</vt:lpstr>
      <vt:lpstr>การรำลึกถึงพระองค์เจ้ารพีพัฒนศักดิ์ที่จัดเป็นประจำทุกปี</vt:lpstr>
      <vt:lpstr>กรมหลวงราชบุรีดิเรกฤทธิ์มีความสำคัญอย่างไร?ทำไมนักกฎหมายถึงยกย่องพระองค์เป็น “บิดาแห่งกฎหมายไทย”?</vt:lpstr>
      <vt:lpstr>ภาพกรมหลวงราชบุรีดิเรกฤทธิ์</vt:lpstr>
      <vt:lpstr>การเมืองของการกลายเป็น “บิดาแห่งกฎหมายไทย”</vt:lpstr>
      <vt:lpstr>ถึงแม้กระบวนการ “กลายเป็นบิดา” จะเป็นปฏิบัติการทางการเมือง แต่ก็มิได้หมายความว่ากรมหลวงราชบุรีดิเรกฤทธิ์จะไม่มีความสำคัญ</vt:lpstr>
      <vt:lpstr>การปฏิรูปกฎหมายและการศาลในรัชสมัยของพระบาทสมเด็จพระจุลจอมเกล้าฯ</vt:lpstr>
      <vt:lpstr>ถึงแม้ภาพรวมของการปฏิรูประบบกฎหมายและการศาลจะมิได้ประสบความสำเร็จ อย่างยิ่งใหญ่แบบทันตาเห็น แต่ก็เป็นการเริ่มต้นก้าวที่สำคัญเข้าสู่ระบบกฎหมาย d ในบริบทดังกล่าว กรมหลวงราชบุรีดิเรกฤทธิ์ทรงมีบทบาทอย่างไร? </vt:lpstr>
      <vt:lpstr>บทบาทและบุคลิกภาพของกรมหลวงราชบุรีดิเรกฤทธิ์ในระหว่างนั้น</vt:lpstr>
      <vt:lpstr>ภูมิหลังของกรมหลวงราชบุรีดิเรกฤทธิ์</vt:lpstr>
      <vt:lpstr>PowerPoint Presentation</vt:lpstr>
      <vt:lpstr>กรมหลวงราชบุรีดิเรกฤทธิ์เป็นพระราชโอรสที่ประสบความสำเร็จในด้านการศึกษาอย่างสูง ตั้งแต่ทรงพระเยาว์ แต่ไม่ได้รับการสนับสนุนอย่างเต็มที่ และเติบโตในสภาพแวดล้อมแบบชาวยุโรป</vt:lpstr>
      <vt:lpstr>การปฏิบัติหน้าที่ของกรมหลวงราชบุรีดิเรกฤทธิ์</vt:lpstr>
      <vt:lpstr>ในฐานะที่ทรงเป็นครูสอนกฎหมาย</vt:lpstr>
      <vt:lpstr>เนติบัณฑิตไทยรุ่นแรก</vt:lpstr>
      <vt:lpstr>PowerPoint Presentation</vt:lpstr>
      <vt:lpstr>ในฐานะที่ทรงเป็นเสนาบดีกระทรวงยุติธรรม</vt:lpstr>
      <vt:lpstr>PowerPoint Presentation</vt:lpstr>
      <vt:lpstr>ในฐานะที่ทรงเป็นตุลาการ</vt:lpstr>
      <vt:lpstr>ความอิหลักอิเหรื่อของอาณาบารมีภายใต้ระบอบสมบูรณาญาสิทธิราชย์</vt:lpstr>
      <vt:lpstr>ยิ่งเมื่อประกอบกับเงื่อนไขส่วนตัวของกรมหลวงราชบุรีดิเรกฤทธิ์ ความตึงเครียดถูกเร่งเร้าให้กลายเป็นความขัดแย้งในเวลาต่อมา</vt:lpstr>
      <vt:lpstr>ชีวิตนอกราชการของกรมหลวงราชบุรีดิเรกฤทธิ์</vt:lpstr>
      <vt:lpstr>PowerPoint Presentation</vt:lpstr>
      <vt:lpstr>ปักษีปกรณัม: จุดแตกหักระหว่างคณชนตุลาการกับวัฒนธรรมสมบูณาญาสิทธิราชย์</vt:lpstr>
      <vt:lpstr>PowerPoint Presentation</vt:lpstr>
      <vt:lpstr>PowerPoint Presentation</vt:lpstr>
      <vt:lpstr>PowerPoint Presentation</vt:lpstr>
      <vt:lpstr>PowerPoint Presentation</vt:lpstr>
      <vt:lpstr>นักศึกษามีความคิดเห็นอย่างไรต่อพฤติกรรมในชีวิตส่วนตัวของกรมหลวงราชบุรีดิเรกฤทธิ์?</vt:lpstr>
      <vt:lpstr>ลำพังการทำงาน โดยละเลยการจัดการด้านชีวิตส่วนตัวและความรู้สึก อาจไม่สามารถทำให้การทำงานราบรื่น และประสบความสำเร็จได้</vt:lpstr>
      <vt:lpstr>การล่มสลายของคณชนตุลาการและรวบอำนาจตุลาการเข้าสู่บารมีพระมหากษัตริย์</vt:lpstr>
      <vt:lpstr>การยึดโรงเรียนกฎหมายของกรมหลวงราชบุรีฯ</vt:lpstr>
      <vt:lpstr>PowerPoint Presentation</vt:lpstr>
      <vt:lpstr>PowerPoint Presentation</vt:lpstr>
      <vt:lpstr>การตั้งเนติบัณฑิตยสภาภายใต้พระบรมชูปถัมภ์</vt:lpstr>
      <vt:lpstr>PowerPoint Presentation</vt:lpstr>
      <vt:lpstr>ชีวิตหลังเสนาบดีกระทรวงยุติธรรม</vt:lpstr>
      <vt:lpstr>นักศึกษาอาจลองจินตนาการดูว่าหากกรมหลวงราชบุรีฯ อยู่ในอำนาจเสนาบดีกระทรวงยุติธรรมต่อไปเรื่อยๆ จะเกิดผลอย่างไรต่อระบบกฎหมายไทย?</vt:lpstr>
      <vt:lpstr>สรุป: หลากมุมมองต่อพระบิดาแห่งกฎหมายไทย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รพีพัฒนศักดิ์: การกลายเป็นบิดาแห่งกฎหมายไทย</dc:title>
  <dc:creator>Jai</dc:creator>
  <cp:lastModifiedBy>Jai</cp:lastModifiedBy>
  <cp:revision>26</cp:revision>
  <dcterms:created xsi:type="dcterms:W3CDTF">2019-09-18T13:10:19Z</dcterms:created>
  <dcterms:modified xsi:type="dcterms:W3CDTF">2019-10-09T15:54:56Z</dcterms:modified>
</cp:coreProperties>
</file>