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20" r:id="rId4"/>
    <p:sldId id="326" r:id="rId5"/>
    <p:sldId id="300" r:id="rId6"/>
    <p:sldId id="305" r:id="rId7"/>
    <p:sldId id="327" r:id="rId8"/>
    <p:sldId id="306" r:id="rId9"/>
    <p:sldId id="302" r:id="rId10"/>
    <p:sldId id="323" r:id="rId11"/>
    <p:sldId id="325" r:id="rId12"/>
    <p:sldId id="322" r:id="rId13"/>
    <p:sldId id="321" r:id="rId14"/>
    <p:sldId id="304" r:id="rId15"/>
    <p:sldId id="324" r:id="rId16"/>
    <p:sldId id="319" r:id="rId17"/>
    <p:sldId id="301" r:id="rId18"/>
    <p:sldId id="270" r:id="rId19"/>
    <p:sldId id="258" r:id="rId20"/>
    <p:sldId id="271" r:id="rId21"/>
    <p:sldId id="268" r:id="rId22"/>
    <p:sldId id="313" r:id="rId23"/>
    <p:sldId id="315" r:id="rId24"/>
    <p:sldId id="314" r:id="rId25"/>
    <p:sldId id="318" r:id="rId26"/>
    <p:sldId id="316" r:id="rId27"/>
    <p:sldId id="307" r:id="rId28"/>
    <p:sldId id="310" r:id="rId29"/>
    <p:sldId id="309" r:id="rId30"/>
    <p:sldId id="282" r:id="rId31"/>
    <p:sldId id="311" r:id="rId32"/>
    <p:sldId id="308" r:id="rId33"/>
    <p:sldId id="312" r:id="rId34"/>
    <p:sldId id="288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FE810E-299D-4CD1-805F-BE64AAC40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67BE59F-B5A7-48BF-8D9A-6AA933B4F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945C237-EA9F-4EDC-83FE-1CFE8712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5F28B62-47E8-4D2D-9155-3BC85CCB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00E561F-07CE-452A-A930-1534FC6A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4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A26A76-9EC2-4EFC-825D-8634EE46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273E59F-317C-4D5D-A28E-B0687BB1A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9BC4CD7-2CDF-42AF-8F06-1517A546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E0ED4C4-13CB-40A8-9823-ECD88783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C3E41E1-6193-4B71-973F-AEC26469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C54EF00-EC0F-4B1A-BCEE-6E004BB11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5E52FCF-12D7-45C5-BC2B-355C4522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95AAD49-FAB8-454B-A32E-7D09F25C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89DBF6F-EF7E-4D3B-B134-DA0AD3F2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6A1AE80-02BC-4FD5-AB46-6E0CB20C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4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5317E1-4337-42F2-B6E4-2E459C72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7D7A91-AF91-4E03-98BB-EC645736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C7CED90-BBC0-4840-BCE7-5B310D05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07885A-BC3A-4B84-B681-EAEF3167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80169C-BEE2-42EA-8DFD-0B0F18E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0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A1D46E-2756-473A-8CEC-05137158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DD71E69-FE6B-4EDE-91F2-0AB552A75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2F08012-88EF-412B-A34F-9BF7CF33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B23303-FC01-49CF-8F04-34C7EB7C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24D387E-582A-4323-BAF8-A33DD76E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4D179C-24AF-49A4-A483-49A819CD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A6C14F5-205A-470B-8C92-8F6EA526B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01813A-72CC-42BD-9EA1-FA5245858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E3B6347-8D18-42E5-8AEB-441571D7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69C471B-4614-47B6-9204-67969EFD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237C9DB-FD23-4341-A3CC-34CBF62A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05CCC2-6064-423C-9698-D2C9499A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F91F1DE-F32B-4635-A480-508E03A8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5727EB4-D144-4A5C-A6D6-3A974C12E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E374476-B2BE-4796-BCBB-E0EC7DC20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C93EA48-8347-4FFB-AECC-0E00B59AE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2CADD29-07AC-4174-B31D-890AFF4F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21B10D5-9DED-418D-B4E5-952A6A45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5004D0F-4D77-454D-B622-A22628AD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9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B36E26-B3EF-43E3-8461-F8C0485B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9F1860C-5645-4004-8B44-26FE27B4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BCBCB9C-64D5-4D3A-9035-89FDFE5C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643D371-3A5C-4D8C-B7C6-4FAE59B5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DFEB191-26DD-4629-A19A-E96C4B6F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72EE6C9-04C4-4CC4-BAB5-DB28BE6D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F534157-E5A9-4E7B-BD6D-E52C41F7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DB3F54-941C-495A-AE2B-26B1878D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7325FFC-AC71-4AB2-87F1-4266B09F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50ADBBF-EB04-441B-847A-93C8E8B3B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812AA3F-C2D8-4AE0-A9A6-96C8C94A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4A0B30A-FBBA-44B3-8648-BEA4FFC0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72F208A-ED1D-4648-90DA-E147F690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1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85BE5C-624F-45C6-9C70-D34A351B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4D594E6-93FF-4117-94A7-79B0E7D57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EEF707E-EE5A-4160-9E10-5198F29EF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61B7C8C-C3E0-4E6E-B036-E0210B83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6D22F5D-4AFA-40E8-93F8-05BC4629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CEBCDE1-A416-4E05-AEC8-B9FCAB3C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5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216EFDE-649C-4FB5-9135-72B0C593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791594B-FB67-4A20-9F60-12E93007A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701A4AB-7206-43F6-9E81-DD2D524BE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E83A-EDD4-41B5-8562-C07DE2A4BCA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1368DF5-9AB8-4BC6-8058-5A4B84384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29FE6AA-9E01-4594-BD8F-C7ED2BEB5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DF49-63F1-4B3D-A12B-2038AAC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18CAD5-3184-4E3C-AB25-B16BE5447E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สิทธิเสรีภาพและรัฐธรรมนูญ </a:t>
            </a: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0106318-FE92-4AC9-8ADA-F64CD4241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5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B8CE37-C75F-478F-BD1A-F1EA9831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57426B6-DD73-4D69-90BB-2778A8BAA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633" y="366108"/>
            <a:ext cx="7033991" cy="5896580"/>
          </a:xfrm>
        </p:spPr>
      </p:pic>
    </p:spTree>
    <p:extLst>
      <p:ext uri="{BB962C8B-B14F-4D97-AF65-F5344CB8AC3E}">
        <p14:creationId xmlns:p14="http://schemas.microsoft.com/office/powerpoint/2010/main" val="278894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692587-1CF3-4EC5-938F-2AECF69B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81D7DD1-30F8-4CC9-A6E8-25C7C6AD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Article 19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ทลายความเงียบงัน การกลับมาใช้กฎหมายหมิ่นประมาทพระมหากษัตริย์ฯ ในประเทศไทย</a:t>
            </a:r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มีนาคม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2564 https://www.article19.org/wp-content/uploads/2021/03/2021.03.04-Thailand-112-Briefing-Final-TH.pdf</a:t>
            </a:r>
          </a:p>
        </p:txBody>
      </p:sp>
    </p:spTree>
    <p:extLst>
      <p:ext uri="{BB962C8B-B14F-4D97-AF65-F5344CB8AC3E}">
        <p14:creationId xmlns:p14="http://schemas.microsoft.com/office/powerpoint/2010/main" val="304732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EDC0EEA2-1B57-4D0B-9DDD-0DEC98DD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E8180422-F939-4AD5-B375-3DB3126EC7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9625" y="354647"/>
            <a:ext cx="4067175" cy="5988916"/>
          </a:xfrm>
        </p:spPr>
      </p:pic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B2DEF029-687A-493E-9605-AA4FFFD8F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8350" y="1825625"/>
            <a:ext cx="5505450" cy="4351338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การเมืองในอนุสาวรีย์ท้าวสุรนารี</a:t>
            </a:r>
          </a:p>
          <a:p>
            <a:r>
              <a:rPr lang="th-TH" sz="4000" dirty="0"/>
              <a:t>สายพิน แก้วงามประเสริฐ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235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>
            <a:extLst>
              <a:ext uri="{FF2B5EF4-FFF2-40B4-BE49-F238E27FC236}">
                <a16:creationId xmlns:a16="http://schemas.microsoft.com/office/drawing/2014/main" id="{FB14E042-483F-4520-A413-E0F83A40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ตัวแทนเนื้อหา 10">
            <a:extLst>
              <a:ext uri="{FF2B5EF4-FFF2-40B4-BE49-F238E27FC236}">
                <a16:creationId xmlns:a16="http://schemas.microsoft.com/office/drawing/2014/main" id="{5C714D83-5248-4FF0-9911-B0CA936AE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0594" y="365125"/>
            <a:ext cx="3983395" cy="5811838"/>
          </a:xfrm>
          <a:prstGeom prst="rect">
            <a:avLst/>
          </a:prstGeom>
        </p:spPr>
      </p:pic>
      <p:pic>
        <p:nvPicPr>
          <p:cNvPr id="16" name="ตัวแทนเนื้อหา 15">
            <a:extLst>
              <a:ext uri="{FF2B5EF4-FFF2-40B4-BE49-F238E27FC236}">
                <a16:creationId xmlns:a16="http://schemas.microsoft.com/office/drawing/2014/main" id="{80AB0E01-9CB5-4FA8-9010-2FC0639F44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0710" y="365125"/>
            <a:ext cx="4638850" cy="5811838"/>
          </a:xfrm>
        </p:spPr>
      </p:pic>
    </p:spTree>
    <p:extLst>
      <p:ext uri="{BB962C8B-B14F-4D97-AF65-F5344CB8AC3E}">
        <p14:creationId xmlns:p14="http://schemas.microsoft.com/office/powerpoint/2010/main" val="214353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10F455-C110-43DD-BE5E-2AB9490A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A92120-358B-4B5D-9B3F-FB4BB28FA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40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คดี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ยืนเฉย ๆ เพื่อเรียกร้องให้ปล่อยตัววัฒนา เมืองสุข เมื่อวันที่ 19 เมษายน 2559 ศาลตัดสินว่าจำเลยมีความผิดเนื่องจากไม่แจ้งการชุมนุม เนื่องจากจำเลยโพสต์ข้อความชักชวนให้ประชาชนเข้าร่วมการชุมนุมที่อนุสาวรีย์ชัย ฯ เป็นการประสงค์ที่จะนัดประชาชนมาชุมนุมในที่สาธารณะย่อมถือว่าเป็นการจัดชุมนุมตาม พ.ร.บ. การชุมนุมฯ 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จำเลยจึงมีหน้าที่ในการแจ้งการชุมนุม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1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981C40-8D63-4DF0-B4EA-1F8475E3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3EE9759-C8A7-412D-A785-C841D7AE7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1669085"/>
            <a:ext cx="7867650" cy="4618552"/>
          </a:xfrm>
        </p:spPr>
      </p:pic>
    </p:spTree>
    <p:extLst>
      <p:ext uri="{BB962C8B-B14F-4D97-AF65-F5344CB8AC3E}">
        <p14:creationId xmlns:p14="http://schemas.microsoft.com/office/powerpoint/2010/main" val="359535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D32543-6722-4E36-A440-4CAF67F9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C42971-6BB3-480E-90B6-91D8370B6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4000" dirty="0"/>
              <a:t>การจำกัดสิทธิเสรีภาพเป็นความจำเป็นทั้งต่อส่วนรวมและเสรีภาพของบุคคลอื่นเพื่อความสงบสุขโดยรวม</a:t>
            </a:r>
          </a:p>
          <a:p>
            <a:pPr algn="thaiDist"/>
            <a:r>
              <a:rPr lang="th-TH" sz="4000" dirty="0"/>
              <a:t>แต่ต้องไม่เป็นการสร้างภาระและเงื่อนไขอันยุ่งยากให้แก่ประชาชนในการใช้สิทธิเสรีภาพตามที่ รธน. รับรอง</a:t>
            </a:r>
          </a:p>
          <a:p>
            <a:pPr algn="thaiDist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681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B3BDB2-5476-4A95-944D-996B834B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ปัญหาและข้อถกเถียงบางประการ</a:t>
            </a:r>
            <a:endParaRPr lang="en-US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4C78EE-D6E0-442F-B802-E0041123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การปะทะกันของสิทธิเสรีภาพตาม รธน. </a:t>
            </a:r>
          </a:p>
          <a:p>
            <a:r>
              <a:rPr lang="th-TH" sz="4000" dirty="0"/>
              <a:t>สิทธิและเสรีภาพกับการดำรงอยู่ของรัฐ</a:t>
            </a:r>
          </a:p>
          <a:p>
            <a:r>
              <a:rPr lang="th-TH" sz="4000" dirty="0"/>
              <a:t>ผู้วินิจฉัยชี้ขาดเกี่ยวกับปัญหาเรื่องสิทธิเสรีภาพตาม รธน.</a:t>
            </a:r>
          </a:p>
          <a:p>
            <a:endParaRPr lang="th-TH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33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การปะทะกันของสิทธิเสรีภาพตามรัฐธรรมนูญ</a:t>
            </a:r>
          </a:p>
          <a:p>
            <a:r>
              <a:rPr lang="th-TH" sz="4000" dirty="0"/>
              <a:t>ถ้าศาสนาที่บุคคลนับถือกำหนดว่าการเป็นทหารเป็นสิ่งที่ขัดกับความเชื่อของศาสนา/ความเชื่อของตน</a:t>
            </a:r>
          </a:p>
          <a:p>
            <a:r>
              <a:rPr lang="th-TH" sz="4000" dirty="0"/>
              <a:t>จะใช้เหตุผลดังกล่าวเป็นข้ออ้างได้หรือไม่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373744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รัฐธรรมนูญ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2560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มาตรา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31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บุคคลย่อมมีเสรีภาพบริบูรณ์ในการถือศาสนาและย่อมมีเสรีภาพในการปฏิบัติหรือประกอบพิธีกรรมตามหลักศาสนาของตน แต่ต้องไม่เป็นปฏิปักษ์ต่อหน้าที่ของปวงชนชาวไทยไม่เป็นอันตรายต่อความปลอดภัยของรัฐ และไม่ขัดต่อความสงบเรียบร้อยหรือศีลธรรมอันดีของประชาชน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มาตรา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50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บุคคลมีหน้าที่ ดังต่อไปนี้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) รับราชการทหารตามที่กฎหมายบัญญัติ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337363-F3B2-456C-A5E5-49539380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744E34F-B38D-4724-810E-39D3DC4D6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ประเด็นการบรรยาย</a:t>
            </a:r>
          </a:p>
          <a:p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ความสำคัญของสิทธิเสรีภาพใน รธน.</a:t>
            </a:r>
          </a:p>
          <a:p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การจำแนกสิทธิเสรีภาพ</a:t>
            </a:r>
          </a:p>
          <a:p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การรับรองและข้อจำกัดของสิทธิเสรีภาพ</a:t>
            </a:r>
          </a:p>
          <a:p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ปัญหาและข้อถกเถียง</a:t>
            </a:r>
          </a:p>
          <a:p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76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636" y="37288"/>
            <a:ext cx="6631781" cy="67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3850" y="278532"/>
            <a:ext cx="4264958" cy="584763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8342" y="274638"/>
            <a:ext cx="4082459" cy="585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31A12D80-894D-4C6E-8222-D3E23A10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F23C881-B1B1-45C4-8590-ECF330DDD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algn="thaiDist"/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รัฐธรรมนูญ </a:t>
            </a:r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2560</a:t>
            </a:r>
            <a:endParaRPr lang="th-TH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มาตรา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องค์พระมหากษัตริย์ทรงดำรงอยู่ในฐานะอันเป็นที่เคารพสักการะ ผู้ใดจะละเมิดมิได้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ผู้ใดจะกล่าวหาหรือฟ้องร้องพระมหากษัตริย์ในทางใด ๆ มิได้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ประมวลกฎหมายอาญา มาตรา </a:t>
            </a:r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112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ผู้ใดหมิ่นประมาท ดูหมิ่น แสดงความอาฆาตมาดร้ายต่อ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K,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Q,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รัชทายาท หรือผู้สำเร็จราชการฯ ต้องระวางโทษจำคุกตั้งแต่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3 – 15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ปี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4346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6AAC90-6EFE-45EB-B446-A5670D0E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0EFCC4A-1D6A-42DA-8142-012554AC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มาตรา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34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บุคคลย่อมมีเสรีภาพในการแสดงความคิดเห็น การพูด การเขียน การพิมพ์ การโฆษณา และการสื่อความหมายโดยวิธีอื่น การจำกัดเสรีภาพดังกล่าวจะกระทำมิได้ เว้นแต่โดยอาศัยอำนาจตามบทบัญญัติแห่ง กม. ที่ตราขึ้นเฉพาะเพื่อรักษาความมั่นคงของรัฐ เพื่อคุ้มครองสิทธิหรือเสรีภาพของบุคคลอื่น เพื่อรักษาความสงบเรียบร้อยหรือศีลธรรมอันดีของประชาชน หรือเพื่อป้องกันสุขภาพของประชาชน</a:t>
            </a:r>
          </a:p>
        </p:txBody>
      </p:sp>
    </p:spTree>
    <p:extLst>
      <p:ext uri="{BB962C8B-B14F-4D97-AF65-F5344CB8AC3E}">
        <p14:creationId xmlns:p14="http://schemas.microsoft.com/office/powerpoint/2010/main" val="153880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CCEBD4-AAE7-405F-9782-EA2121FD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7B5E606-A44A-4DC7-84C7-2AFA0F96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การปะทะกันของคุณค่าพื้นฐานของ รธน. และคุณค่าพื้นฐานของระบอบ </a:t>
            </a:r>
            <a:r>
              <a:rPr lang="th-TH" sz="4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ปช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ต.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ฝ่ายหนึ่งต้องการแก้ไขหมวด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พระมหากษัตริย์ของรัฐธรรมนูญ, งบประมาณสถาบัน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K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ราชการส่วนพระองค์และทรัพย์สินพระมหากษัตริย์ตาม รธน. และกฎหมายที่ตราขึ้นในสมัย คสช.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อีกฝ่ายหนึ่ง ห้ามแตะต้องเพราะเป็นสถาบันที่ต้องได้รับการเคารพ</a:t>
            </a:r>
          </a:p>
          <a:p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จะพิจารณาปัญหาความไม่ลงรอยใน รธน. นี้อย่างไร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4846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605521-E11F-4451-8D11-B38EFE25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	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ต่อพงศ์ กิตติยานุพงศ์, “การปะทะกันแห่งคุณค่าใน กม. รธน. ไทย”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นิติศาสตร์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ป.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48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ฉ.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3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(กันยายน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2562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) หน้า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439 – 466</a:t>
            </a:r>
            <a:endParaRPr lang="en-US" sz="3600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E1B4B98B-3EA2-452B-9C8C-58F3307B0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68" t="18437" r="7698" b="9519"/>
          <a:stretch/>
        </p:blipFill>
        <p:spPr>
          <a:xfrm>
            <a:off x="1647824" y="1720150"/>
            <a:ext cx="8896351" cy="4269892"/>
          </a:xfrm>
        </p:spPr>
      </p:pic>
    </p:spTree>
    <p:extLst>
      <p:ext uri="{BB962C8B-B14F-4D97-AF65-F5344CB8AC3E}">
        <p14:creationId xmlns:p14="http://schemas.microsoft.com/office/powerpoint/2010/main" val="327868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5AC66E-2E29-4C1B-A74F-35B9C316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F7D4D9D-F2BD-4ECA-B370-F91A557FD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6775"/>
            <a:ext cx="10515600" cy="5991225"/>
          </a:xfrm>
        </p:spPr>
        <p:txBody>
          <a:bodyPr>
            <a:normAutofit/>
          </a:bodyPr>
          <a:lstStyle/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(หลักการ) รธน. ในระบอบ </a:t>
            </a:r>
            <a:r>
              <a:rPr lang="th-TH" sz="4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ปช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ต. นอกจาก “ศักดิ์ศรีความเป็นมนุษย์” แล้วไม่อาจถือเอาคุณค่าใดเป็นคุณค่าสูงสุดหรือคุณค่าที่ “แตะต้องไม่ได้”</a:t>
            </a:r>
          </a:p>
          <a:p>
            <a:pPr lvl="1" algn="thaiDist"/>
            <a:r>
              <a:rPr lang="th-TH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ศักดิ์ศรีความเป็นมนุษย์ คือการยอมรับให้มนุษย์มีอิสระในการกำหนดชะตาชีวิตตนเอง และกลายเป็นหลักพื้นฐานในการรับรองและคุ้มครองสิทธิเสรีภาพอื่น ๆ 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(การตีความ กม. มหาชน) ต้องไม่ให้คุณค่าใดมีลักษณะสัมบูรณ์เหนือกว่าคุณค่าอื่น ๆ แบบสิ้นเชิง เพราะจะเป็นการทำลายสิทธิเสรีภาพด้านอื่น ๆ ลง</a:t>
            </a:r>
          </a:p>
          <a:p>
            <a:pPr lvl="1" algn="thaiDist">
              <a:spcBef>
                <a:spcPts val="1000"/>
              </a:spcBef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ในการตีความต้องรักษาคุณค่าของ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K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พร้อมกับการคุ้มครองสิทธิเสรีภาพของประชาชน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lvl="1" algn="thaiDist">
              <a:spcBef>
                <a:spcPts val="1000"/>
              </a:spcBef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หากไม่ชัดเจนว่าการแสดงความเห็นกระทบหรือทำลายคุณค่าของ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K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อย่างรุนแรงก็ย่อมจะต้องคุ้มครองเสรีภาพในการแสดงความเห็น</a:t>
            </a:r>
            <a:endParaRPr lang="th-TH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848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365CB28D-A3C3-4054-BD9A-F8FFEC16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F764B0B-93F2-40B1-83D7-21ABB8D59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สิทธิเสรีภาพและการดำรงอยู่ของรัฐ</a:t>
            </a:r>
          </a:p>
          <a:p>
            <a:r>
              <a:rPr lang="th-TH" sz="4000" b="1" dirty="0"/>
              <a:t>โครงสร้างสำคัญของรัฐ</a:t>
            </a:r>
            <a:endParaRPr lang="en-US" sz="4000" b="1" dirty="0"/>
          </a:p>
          <a:p>
            <a:r>
              <a:rPr lang="th-TH" sz="4000" dirty="0"/>
              <a:t>รูปแบบของรัฐ รัฐเดี่ยว/รัฐรวม</a:t>
            </a:r>
          </a:p>
          <a:p>
            <a:r>
              <a:rPr lang="th-TH" sz="4000" dirty="0"/>
              <a:t>ระบอบการปกครอง ประชาธิปไตย</a:t>
            </a:r>
          </a:p>
          <a:p>
            <a:r>
              <a:rPr lang="th-TH" sz="4000" dirty="0"/>
              <a:t>ประมุขของรัฐ กษัตริย์</a:t>
            </a:r>
          </a:p>
        </p:txBody>
      </p:sp>
    </p:spTree>
    <p:extLst>
      <p:ext uri="{BB962C8B-B14F-4D97-AF65-F5344CB8AC3E}">
        <p14:creationId xmlns:p14="http://schemas.microsoft.com/office/powerpoint/2010/main" val="992696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E741FF-6734-4BA8-88F3-5EC68838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C91D06A-A534-4C1B-896D-4A24EC89F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โครงสร้างสำคัญของรัฐไทย 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หากพิจารณจาก รธน. 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มาตรา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ประเทศไทยเป็นราชอาณาจักรอันหนึ่งอันเดียว จะแบ่งแยกมิได้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มาตรา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ประเทศไทยมีการปกครองระบอบประชาธิปไตยอันมีพระมหากษัตริย์ทรงเป็นประมุข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กล่าวสรุป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รัฐเดี่ยว, ระบอบประชาธิปไตย, สถาบันพระมหากษัตริย์</a:t>
            </a:r>
          </a:p>
          <a:p>
            <a:pPr algn="thaiDist"/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3476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6A3F3D-A634-4FE7-AB83-74B71545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945D2B1-A805-4F3B-B489-C5255187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สิทธิเสรีภาพแบบใดบ้างที่กระทบถึงการดำรงอยู่ของรัฐ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การแบ่งแยกประเทศ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&gt;&gt;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แยก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 3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จังหวัดชายแดนใต้เป็นอิสระ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4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การปรับเปลี่ยนรูปแบบของรัฐ </a:t>
            </a:r>
            <a:r>
              <a:rPr lang="en-US" sz="4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&gt;&gt; </a:t>
            </a:r>
            <a:r>
              <a:rPr lang="th-TH" sz="4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ราชอาณาจักรสู่ “สหพันธรัฐไท”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การปรับเปลี่ยนระบอบการปกครอง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&gt;&gt;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ประชาธิปไตยสู่สังคมนิยม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การล้มเลิกบางสถาบันที่เป็นหลักการพื้นฐานของรัฐ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&gt;&gt;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 พระมหากษัตริย์, จักรพรรดิ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82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69BD82-BC6C-4349-975D-525DF6EA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คำอธิบายเกี่ยวกับการรับรองสิทธิเสรีภาพโดยทั่วไป</a:t>
            </a:r>
            <a:endParaRPr lang="en-US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22BCBA6-B33D-4926-AE5C-B3D01375B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สิทธิเสรีภาพอันสัมบูรณ์ 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Absolute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)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หมายถึงสิทธิเสรีภาพที่ปราศจากข้อจำกัดหรือไม่อาจมีสิ่งใดมาจำกัดได้ ซึ่งจะเป็นไปได้เฉพาะเสรีภาพในการคิด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บางคนให้คำอธิบายถึงเสรีภาพในการนับถือศาสนา แต่มีข้อโต้แย้งว่าก็มีข้อจำกัดด้วยเช่นกัน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54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20" y="587820"/>
            <a:ext cx="9175793" cy="55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32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967D611E-37F7-4A55-8B22-188E1654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ตัวแทนเนื้อหา 8">
            <a:extLst>
              <a:ext uri="{FF2B5EF4-FFF2-40B4-BE49-F238E27FC236}">
                <a16:creationId xmlns:a16="http://schemas.microsoft.com/office/drawing/2014/main" id="{AB929300-73BC-43BF-AB51-3E4873EE35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5943600" cy="3343276"/>
          </a:xfrm>
        </p:spPr>
      </p:pic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CF3D4A3A-197E-4DC5-84D2-306F2EEAC9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1800" y="2552859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790082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64438E-F3A3-4382-BA47-36903961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9DD0D11-0E91-48B2-97C8-99C8DF34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พรรคคอมมิวนิสต์ญี่ปุ่น เรียกร้องให้ยกเลิกสถาบันจักรพรรดิ ด้วยวิธีการตามระบอบประชาธิปไตย ไม่ใช่การใช้กำลังหรือการใช้อาวุธเข้าบังคับ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3893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804EC7-57DF-4531-90F9-82517DFD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DBD955B-9160-48FB-AE3A-A571FDE1D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ผู้วินิจฉัยชี้ขาดเกี่ยวกับปัญหาเรื่องสิทธิเสรีภาพตาม รธน.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40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ประชาชนมีความเห็นเกี่ยวกับสิทธิเสรีภาพในด้านหนึ่ง เจ้าหน้าที่รัฐมีความเห็นที่แตกต่าง ใครควรจะเป็นผู้วินิจฉัยข้อถกเถียง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40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ความโน้มเอียงไปในอุดมการณ์แบบใดแบบหนึ่ง เช่น กษัตริย์นิยม, รัฐนิยม แต่ไม่ให้ความสำคัญกับสิทธิเสรีภาพในระบอบ </a:t>
            </a:r>
            <a:r>
              <a:rPr lang="th-TH" sz="4000" dirty="0" err="1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ปช</a:t>
            </a:r>
            <a:r>
              <a:rPr lang="th-TH" sz="40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ต.  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ควรเป็นองค์กรศาลยุติธรรมหรือมีการจัดตั้งศาลเพื่อวินิจฉัยประเด็นนี้ขึ้นมาเป็นการเฉพาะ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&gt;&gt;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ศาล รธน.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06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อ่านประกอบ</a:t>
            </a:r>
            <a:endParaRPr lang="th-TH" sz="4000" dirty="0">
              <a:solidFill>
                <a:srgbClr val="FF0000"/>
              </a:solidFill>
            </a:endParaRPr>
          </a:p>
          <a:p>
            <a:r>
              <a:rPr lang="th-TH" sz="4000" dirty="0"/>
              <a:t>ไพโรจน์ ชัยนาม, </a:t>
            </a:r>
            <a:r>
              <a:rPr lang="th-TH" sz="4000" b="1" dirty="0"/>
              <a:t>คำอธิบายกฎหมายรัฐธรรมนูญเปรียบเทียบ</a:t>
            </a:r>
            <a:r>
              <a:rPr lang="th-TH" sz="4000" dirty="0"/>
              <a:t> (โดยสังเขป) เล่ม 1 (กรุงเทพฯ,</a:t>
            </a:r>
            <a:r>
              <a:rPr lang="en-US" sz="4000" dirty="0"/>
              <a:t> </a:t>
            </a:r>
            <a:r>
              <a:rPr lang="th-TH" sz="4000" dirty="0"/>
              <a:t>2497) หน้า 442 – 500</a:t>
            </a:r>
            <a:endParaRPr lang="en-US" sz="4000" dirty="0"/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259313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77203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D645B0-359A-4B97-B829-3068E5E9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97316AC-69B8-4380-854D-D38254DAB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สิทธิเสรีภาพแบบสัมพัทธ์ 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Relative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)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หมายถึงสิทธิเสรีภาพที่อาจสัมพันธ์และเกี่ยวข้องกับบุคคลอื่น จึงจำเป็นต้องมีการจำกัดขอบเขตเพื่อไม่ให้เป็นการปะทะกันระหว่างสิทธิและเสรีภาพของแต่ละคน หรือประโยชน์ของส่วนรวม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40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อาจกล่าวได้ว่าสิทธิเสรีภาพที่รัฐธรรมนูญรัฐรองล้วนแต่เป็นแบบสัมพัทธ์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แต่ปัญหาสำคัญคือการจำกัดต้องไม่ส่งผลกระทบต่อ “สาระสำคัญ” ของสิทธิเสรีภาพตามที่ รธน. กำหนดไว้</a:t>
            </a: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8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D2BA10-8031-4D39-8C57-1407EAA4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การรับรองและการจำกัดสิทธิเสรีภาพ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8FA1093-7A81-4636-9087-07027F2B3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4000" b="1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มีการรับรองเสรีภาพแบบไม่มีเงื่อนไขหรือข้อจำกัดหรือไม่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การรับรองเสรีภาพตามรัฐธรรมนูญมักเป็นการรับรองแบบมีเงื่อนไขหรือข้อจำกัดบางประการ (สัมพัทธ์) </a:t>
            </a:r>
          </a:p>
          <a:p>
            <a:pPr algn="thaiDist"/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749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441888-8FBC-412F-A319-7855F2DD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5BB1CEF-5E1D-4F39-A579-F46230E4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มาตรา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44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บุคคลย่อมมีเสรีภาพในการชุมนุมโดยสงบ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และปราศจากอาวุธ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การจำกัดเสรีภาพตามวรรคหนึ่งจะกระทำมิได้ </a:t>
            </a:r>
            <a:r>
              <a:rPr lang="th-TH" sz="40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เว้นแต่โดยอาศัยอำนาจตามบทบัญญัติแห่งกฎหมาย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ที่ตราขึ้นเพื่อรักษาความมั่นคงของรัฐ ความปลอดภัยสาธารณะ ความสงบเรียบร้อยหรือศีลธรรมอันดีของประชาชน หรือเพื่อคุ้มครองสิทธิหรือเสรีภาพของบุคคลอื่น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200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CD0EC3D9-5349-439C-B0B0-436E0C3F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5253420E-1D49-40CD-A40E-3250CB51D4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1296" y="365125"/>
            <a:ext cx="4359966" cy="5817326"/>
          </a:xfrm>
        </p:spPr>
      </p:pic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3669346-8AD3-4264-A8A0-4A21C7016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6492875"/>
          </a:xfrm>
        </p:spPr>
        <p:txBody>
          <a:bodyPr>
            <a:noAutofit/>
          </a:bodyPr>
          <a:lstStyle/>
          <a:p>
            <a:pPr algn="thaiDist"/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พ.ร.บ. การชุมนุมสาธารณะ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2558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algn="thaiDist"/>
            <a:r>
              <a:rPr lang="th-TH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มาตรา </a:t>
            </a: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7</a:t>
            </a:r>
            <a:r>
              <a:rPr lang="th-TH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 การจัดการชุมนุมสาธารณะในรัศมี</a:t>
            </a: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 150 </a:t>
            </a:r>
            <a:r>
              <a:rPr lang="th-TH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เมตร</a:t>
            </a: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จากพระบรมมหาราชวัง พระราชวัง วังของพระรัชทายาทหรือของพระบรมวงศ์ตั้งแต่สมเด็จเจ้าฟ้าขึ้นไป พระราชนิเวศน์ พระตำหนัก หรือจากที่ซึ่ง</a:t>
            </a: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 K,</a:t>
            </a:r>
            <a:r>
              <a:rPr lang="th-TH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Q,</a:t>
            </a:r>
            <a:r>
              <a:rPr lang="th-TH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 พระรัชทายาท พระบรมวงศ์ตั้งแต่สมเด็จเจ้าฟ้าขึ้นไป หรือผู้สำเร็จราชการแทนพระองค์ ประทับหรือพำนัก หรือสถานที่พำนักของพระราชอาคันตุกะ จะกระทำมิได้</a:t>
            </a: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521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57742BC-4ACA-424E-A2F2-2A4E8CF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F6C0374-2EDC-4AC8-AECF-82E26322E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มาตรา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34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 บุคคลย่อมมีเสรีภาพในการแสดงความคิดเห็น การพูด การเขียน การพิมพ์ การโฆษณา และการสื่อความหมายโดยวิธีอื่น การจำกัดเสรีภาพดังกล่าวจะกระทำมิได้ </a:t>
            </a:r>
            <a:r>
              <a:rPr lang="th-TH" sz="40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เว้นแต่โดยอาศัยอำนาจตามบทบัญญัติแห่งกฎหมาย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ที่ตราขึ้นเฉพาะเพื่อรักษาความมั่นคงของรัฐ เพื่อคุ้มครองสิทธิหรือเสรีภาพของบุคคลอื่น เพื่อรักษาความสงบเรียบร้อยหรือศีลธรรมอันดีของประชาชน หรือเพื่อป้องกันสุขภาพของประชาชน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เสรีภาพทางวิชาการย่อมได้รับความคุ้มครอง แต่การใช้เสรีภาพนั้นต้องไม่ขัดต่อหน้าที่ของปวงชนชาวไทยหรือศีลธรรมอันดีของประชาชน และต้องเคารพและไม่ปิดกั้นความเห็นต่างของบุคคลอื่น </a:t>
            </a:r>
          </a:p>
          <a:p>
            <a:pPr algn="thaiDist"/>
            <a:endParaRPr lang="th-TH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442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C2D4EF-D1B1-4ECF-ACF9-F4BF9A57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5E30BF-731D-44DF-8CCE-52979061E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thai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มีการจำกัดขอบเขตของสิทธิเสรีภาพเพื่อคุ้มครองสิทธิและเสรีภาพของบุคคลอื่น หรือเพื่อประโยชน์สาธารณะ</a:t>
            </a:r>
          </a:p>
          <a:p>
            <a:pPr algn="thaiDist"/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แม้จะมีการรับรองเสรีภาพในการแสดงความเห็น การวิพากษ์วิจารณ์แต่การแสดงความเห็นต้องไม่เป็นไปด้วยการล่วงละเมิดสิทธิเสรีภาพของบุคคลอื่น ๆ เช่น การวิพากษ์วิจารณ์การทำหน้าที่ของรัฐบาลต้องไม่ใช่การด่าพ่อล่อแม่คุณประยุทธ์ </a:t>
            </a:r>
          </a:p>
          <a:p>
            <a:pPr algn="thaiDist"/>
            <a:r>
              <a:rPr lang="th-TH" sz="4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แต่ในความเป็นจริงก็มีความยุ่งยาก</a:t>
            </a:r>
            <a:endParaRPr lang="en-US" sz="40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978524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1479</Words>
  <Application>Microsoft Office PowerPoint</Application>
  <PresentationFormat>แบบจอกว้าง</PresentationFormat>
  <Paragraphs>83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Cordia New</vt:lpstr>
      <vt:lpstr>ธีมของ Office</vt:lpstr>
      <vt:lpstr>สิทธิเสรีภาพและรัฐธรรมนูญ 2</vt:lpstr>
      <vt:lpstr>งานนำเสนอ PowerPoint</vt:lpstr>
      <vt:lpstr>คำอธิบายเกี่ยวกับการรับรองสิทธิเสรีภาพโดยทั่วไป</vt:lpstr>
      <vt:lpstr>งานนำเสนอ PowerPoint</vt:lpstr>
      <vt:lpstr>การรับรองและการจำกัดสิทธิเสรีภาพ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ปัญหาและข้อถกเถียงบางประการ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ต่อพงศ์ กิตติยานุพงศ์, “การปะทะกันแห่งคุณค่าใน กม. รธน. ไทย” นิติศาสตร์ ป. 48 ฉ. 3 (กันยายน 2562) หน้า 439 – 466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สิทธิเสรีภาพและรัฐธรรมนูญ 2</dc:title>
  <dc:creator>SOMCHAI PREECHASINLAPAKUN</dc:creator>
  <cp:lastModifiedBy>SOMCHAI PREECHASINLAPAKUN</cp:lastModifiedBy>
  <cp:revision>13</cp:revision>
  <dcterms:created xsi:type="dcterms:W3CDTF">2021-03-08T03:33:15Z</dcterms:created>
  <dcterms:modified xsi:type="dcterms:W3CDTF">2021-03-11T02:47:21Z</dcterms:modified>
</cp:coreProperties>
</file>